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93" r:id="rId3"/>
    <p:sldMasterId id="2147483728" r:id="rId4"/>
    <p:sldMasterId id="2147483757" r:id="rId5"/>
  </p:sldMasterIdLst>
  <p:notesMasterIdLst>
    <p:notesMasterId r:id="rId8"/>
  </p:notesMasterIdLst>
  <p:handoutMasterIdLst>
    <p:handoutMasterId r:id="rId50"/>
  </p:handoutMasterIdLst>
  <p:sldIdLst>
    <p:sldId id="256" r:id="rId6"/>
    <p:sldId id="258" r:id="rId7"/>
    <p:sldId id="260" r:id="rId9"/>
    <p:sldId id="299" r:id="rId10"/>
    <p:sldId id="300" r:id="rId11"/>
    <p:sldId id="263" r:id="rId12"/>
    <p:sldId id="318" r:id="rId13"/>
    <p:sldId id="264" r:id="rId14"/>
    <p:sldId id="265" r:id="rId15"/>
    <p:sldId id="357" r:id="rId16"/>
    <p:sldId id="266" r:id="rId17"/>
    <p:sldId id="267" r:id="rId18"/>
    <p:sldId id="269"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305" r:id="rId32"/>
    <p:sldId id="285" r:id="rId33"/>
    <p:sldId id="313" r:id="rId34"/>
    <p:sldId id="307" r:id="rId35"/>
    <p:sldId id="323" r:id="rId36"/>
    <p:sldId id="324" r:id="rId37"/>
    <p:sldId id="314" r:id="rId38"/>
    <p:sldId id="311" r:id="rId39"/>
    <p:sldId id="312" r:id="rId40"/>
    <p:sldId id="316" r:id="rId41"/>
    <p:sldId id="315" r:id="rId42"/>
    <p:sldId id="317" r:id="rId43"/>
    <p:sldId id="287" r:id="rId44"/>
    <p:sldId id="289" r:id="rId45"/>
    <p:sldId id="290" r:id="rId46"/>
    <p:sldId id="291" r:id="rId47"/>
    <p:sldId id="320" r:id="rId48"/>
    <p:sldId id="298"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54300" autoAdjust="0"/>
  </p:normalViewPr>
  <p:slideViewPr>
    <p:cSldViewPr snapToGrid="0">
      <p:cViewPr varScale="1">
        <p:scale>
          <a:sx n="44" d="100"/>
          <a:sy n="44" d="100"/>
        </p:scale>
        <p:origin x="1920" y="53"/>
      </p:cViewPr>
      <p:guideLst/>
    </p:cSldViewPr>
  </p:slideViewPr>
  <p:notesTextViewPr>
    <p:cViewPr>
      <p:scale>
        <a:sx n="150" d="100"/>
        <a:sy n="150" d="100"/>
      </p:scale>
      <p:origin x="0" y="0"/>
    </p:cViewPr>
  </p:notesTextViewPr>
  <p:sorterViewPr>
    <p:cViewPr>
      <p:scale>
        <a:sx n="120" d="100"/>
        <a:sy n="120" d="100"/>
      </p:scale>
      <p:origin x="0" y="-1452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 Type="http://schemas.openxmlformats.org/officeDocument/2006/relationships/slide" Target="slides/slide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zh-CN" sz="2400" b="0" i="0" u="none" strike="noStrike" kern="1200" spc="0" baseline="0">
                <a:solidFill>
                  <a:schemeClr val="bg2"/>
                </a:solidFill>
                <a:latin typeface="+mn-lt"/>
                <a:ea typeface="+mn-ea"/>
                <a:cs typeface="+mn-cs"/>
              </a:defRPr>
            </a:pPr>
            <a:r>
              <a:rPr lang="en-US" sz="2400" dirty="0" err="1"/>
              <a:t>JetStream</a:t>
            </a:r>
            <a:r>
              <a:rPr lang="en-US" sz="2400" dirty="0"/>
              <a:t> Benchmark (higher is better)</a:t>
            </a:r>
            <a:endParaRPr lang="en-US" sz="2400" dirty="0"/>
          </a:p>
        </c:rich>
      </c:tx>
      <c:layout>
        <c:manualLayout>
          <c:xMode val="edge"/>
          <c:yMode val="edge"/>
          <c:x val="0.238448351240919"/>
          <c:y val="0.0532561359418934"/>
        </c:manualLayout>
      </c:layout>
      <c:overlay val="0"/>
      <c:spPr>
        <a:noFill/>
        <a:ln>
          <a:noFill/>
        </a:ln>
        <a:effectLst/>
      </c:spPr>
    </c:title>
    <c:autoTitleDeleted val="0"/>
    <c:plotArea>
      <c:layout>
        <c:manualLayout>
          <c:layoutTarget val="inner"/>
          <c:xMode val="edge"/>
          <c:yMode val="edge"/>
          <c:x val="0.0909597947983775"/>
          <c:y val="0.166089679613566"/>
          <c:w val="0.818131114292531"/>
          <c:h val="0.667125995521452"/>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dPt>
          <c:dPt>
            <c:idx val="1"/>
            <c:invertIfNegative val="0"/>
            <c:bubble3D val="0"/>
            <c:spPr>
              <a:solidFill>
                <a:schemeClr val="accent1"/>
              </a:solidFill>
              <a:ln>
                <a:noFill/>
              </a:ln>
              <a:effectLst/>
            </c:spPr>
          </c:dPt>
          <c:dPt>
            <c:idx val="2"/>
            <c:invertIfNegative val="0"/>
            <c:bubble3D val="0"/>
            <c:spPr>
              <a:solidFill>
                <a:schemeClr val="tx2">
                  <a:lumMod val="90000"/>
                </a:schemeClr>
              </a:solidFill>
              <a:ln>
                <a:noFill/>
              </a:ln>
              <a:effectLst/>
            </c:spPr>
          </c:dPt>
          <c:dPt>
            <c:idx val="3"/>
            <c:invertIfNegative val="0"/>
            <c:bubble3D val="0"/>
            <c:spPr>
              <a:solidFill>
                <a:schemeClr val="tx2">
                  <a:lumMod val="90000"/>
                </a:schemeClr>
              </a:solidFill>
              <a:ln>
                <a:noFill/>
              </a:ln>
              <a:effectLst/>
            </c:spPr>
          </c:dPt>
          <c:dLbls>
            <c:delete val="1"/>
          </c:dLbls>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lang="zh-CN" sz="1200" b="0" i="0" u="none" strike="noStrike" kern="1200" baseline="0">
                <a:solidFill>
                  <a:schemeClr val="accent2"/>
                </a:solidFill>
                <a:latin typeface="+mn-lt"/>
                <a:ea typeface="+mn-ea"/>
                <a:cs typeface="+mn-cs"/>
              </a:defRPr>
            </a:pPr>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accent2"/>
                </a:solidFill>
                <a:latin typeface="+mn-lt"/>
                <a:ea typeface="+mn-ea"/>
                <a:cs typeface="+mn-cs"/>
              </a:defRPr>
            </a:pPr>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2"/>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zh-CN" sz="2400" b="0" i="0" u="none" strike="noStrike" kern="1200" spc="0" baseline="0">
                <a:solidFill>
                  <a:schemeClr val="bg2"/>
                </a:solidFill>
                <a:latin typeface="+mn-lt"/>
                <a:ea typeface="+mn-ea"/>
                <a:cs typeface="+mn-cs"/>
              </a:defRPr>
            </a:pPr>
            <a:r>
              <a:rPr lang="en-US" sz="2400" dirty="0" smtClean="0"/>
              <a:t>Octane 2.0 Benchmark (higher is better)</a:t>
            </a:r>
            <a:endParaRPr lang="en-US" sz="2400" dirty="0" smtClean="0"/>
          </a:p>
        </c:rich>
      </c:tx>
      <c:layout>
        <c:manualLayout>
          <c:xMode val="edge"/>
          <c:yMode val="edge"/>
          <c:x val="0.232180112269589"/>
          <c:y val="0.0532561359418934"/>
        </c:manualLayout>
      </c:layout>
      <c:overlay val="0"/>
      <c:spPr>
        <a:noFill/>
        <a:ln>
          <a:noFill/>
        </a:ln>
        <a:effectLst/>
      </c:spPr>
    </c:title>
    <c:autoTitleDeleted val="0"/>
    <c:plotArea>
      <c:layout>
        <c:manualLayout>
          <c:layoutTarget val="inner"/>
          <c:xMode val="edge"/>
          <c:yMode val="edge"/>
          <c:x val="0.0909597947983775"/>
          <c:y val="0.166089679613566"/>
          <c:w val="0.818131114292531"/>
          <c:h val="0.667125995521452"/>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dPt>
          <c:dPt>
            <c:idx val="1"/>
            <c:invertIfNegative val="0"/>
            <c:bubble3D val="0"/>
            <c:spPr>
              <a:solidFill>
                <a:schemeClr val="accent1"/>
              </a:solidFill>
              <a:ln>
                <a:noFill/>
              </a:ln>
              <a:effectLst/>
            </c:spPr>
          </c:dPt>
          <c:dPt>
            <c:idx val="2"/>
            <c:invertIfNegative val="0"/>
            <c:bubble3D val="0"/>
            <c:spPr>
              <a:solidFill>
                <a:schemeClr val="tx2">
                  <a:lumMod val="90000"/>
                </a:schemeClr>
              </a:solidFill>
              <a:ln>
                <a:noFill/>
              </a:ln>
              <a:effectLst/>
            </c:spPr>
          </c:dPt>
          <c:dPt>
            <c:idx val="3"/>
            <c:invertIfNegative val="0"/>
            <c:bubble3D val="0"/>
            <c:spPr>
              <a:solidFill>
                <a:schemeClr val="tx2">
                  <a:lumMod val="90000"/>
                </a:schemeClr>
              </a:solidFill>
              <a:ln>
                <a:noFill/>
              </a:ln>
              <a:effectLst/>
            </c:spPr>
          </c:dPt>
          <c:dLbls>
            <c:delete val="1"/>
          </c:dLbls>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lang="zh-CN" sz="1200" b="0" i="0" u="none" strike="noStrike" kern="1200" baseline="0">
                <a:solidFill>
                  <a:schemeClr val="accent2"/>
                </a:solidFill>
                <a:latin typeface="+mn-lt"/>
                <a:ea typeface="+mn-ea"/>
                <a:cs typeface="+mn-cs"/>
              </a:defRPr>
            </a:pPr>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accent2"/>
                </a:solidFill>
                <a:latin typeface="+mn-lt"/>
                <a:ea typeface="+mn-ea"/>
                <a:cs typeface="+mn-cs"/>
              </a:defRPr>
            </a:pPr>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2"/>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cxnId="{894D5767-2D76-4221-9BD9-8EA2CB323F0D}" type="parTrans">
      <dgm:prSet/>
      <dgm:spPr/>
      <dgm:t>
        <a:bodyPr/>
        <a:lstStyle/>
        <a:p>
          <a:endParaRPr lang="en-US" b="1"/>
        </a:p>
      </dgm:t>
    </dgm:pt>
    <dgm:pt modelId="{B276FCF5-AFBB-4687-85AA-A0AEBBB3CB04}" cxnId="{894D5767-2D76-4221-9BD9-8EA2CB323F0D}" type="sibTrans">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cxnId="{A9087FFB-4765-4679-A04D-BDD04AE8C59C}" type="parTrans">
      <dgm:prSet/>
      <dgm:spPr>
        <a:ln w="28575"/>
      </dgm:spPr>
      <dgm:t>
        <a:bodyPr/>
        <a:lstStyle/>
        <a:p>
          <a:endParaRPr lang="en-US" b="1"/>
        </a:p>
      </dgm:t>
    </dgm:pt>
    <dgm:pt modelId="{29BA462B-1765-4A53-BBA9-AF83E48D2C49}" cxnId="{A9087FFB-4765-4679-A04D-BDD04AE8C59C}" type="sibTrans">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cxnId="{6FA7FCCF-393B-41E5-A2FF-B7182DF3EAE3}" type="parTrans">
      <dgm:prSet/>
      <dgm:spPr>
        <a:ln w="28575"/>
      </dgm:spPr>
      <dgm:t>
        <a:bodyPr/>
        <a:lstStyle/>
        <a:p>
          <a:endParaRPr lang="en-US" b="1"/>
        </a:p>
      </dgm:t>
    </dgm:pt>
    <dgm:pt modelId="{9811D383-A7F7-4952-A6EB-F32182E47397}" cxnId="{6FA7FCCF-393B-41E5-A2FF-B7182DF3EAE3}" type="sibTrans">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cxnId="{9424290B-EB4D-4C4E-BF62-CB9B74DFCA4F}" type="parTrans">
      <dgm:prSet/>
      <dgm:spPr>
        <a:ln w="28575"/>
      </dgm:spPr>
      <dgm:t>
        <a:bodyPr/>
        <a:lstStyle/>
        <a:p>
          <a:endParaRPr lang="en-US" b="1"/>
        </a:p>
      </dgm:t>
    </dgm:pt>
    <dgm:pt modelId="{F6012385-91A9-4FC4-9DCB-510EA00B8D0E}" cxnId="{9424290B-EB4D-4C4E-BF62-CB9B74DFCA4F}" type="sibTrans">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cxnId="{C2E419E3-BE05-41E8-BC22-E64E2A945634}" type="parTrans">
      <dgm:prSet/>
      <dgm:spPr>
        <a:ln w="28575"/>
      </dgm:spPr>
      <dgm:t>
        <a:bodyPr/>
        <a:lstStyle/>
        <a:p>
          <a:endParaRPr lang="en-US" b="1"/>
        </a:p>
      </dgm:t>
    </dgm:pt>
    <dgm:pt modelId="{834D4B55-A2C9-464C-834D-3AA64D7BC4D4}" cxnId="{C2E419E3-BE05-41E8-BC22-E64E2A945634}" type="sibTrans">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cxnId="{2B4869E1-7533-47CE-8FDD-3A4E4AD5CC6A}" type="parTrans">
      <dgm:prSet/>
      <dgm:spPr>
        <a:ln w="28575"/>
      </dgm:spPr>
      <dgm:t>
        <a:bodyPr/>
        <a:lstStyle/>
        <a:p>
          <a:endParaRPr lang="en-US" b="1"/>
        </a:p>
      </dgm:t>
    </dgm:pt>
    <dgm:pt modelId="{24DA8E40-89A4-414F-8DA0-A258DE68179C}" cxnId="{2B4869E1-7533-47CE-8FDD-3A4E4AD5CC6A}" type="sibTrans">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cxnId="{3844ABC3-99AF-4E85-ADDD-B436B8F86831}" type="parTrans">
      <dgm:prSet/>
      <dgm:spPr>
        <a:ln w="28575"/>
      </dgm:spPr>
      <dgm:t>
        <a:bodyPr/>
        <a:lstStyle/>
        <a:p>
          <a:endParaRPr lang="en-US" b="1"/>
        </a:p>
      </dgm:t>
    </dgm:pt>
    <dgm:pt modelId="{B9B17653-017E-41B4-9DF5-E7856DE7978D}" cxnId="{3844ABC3-99AF-4E85-ADDD-B436B8F86831}" type="sibTrans">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cxnId="{AA5976E9-B519-4188-B135-4424F5C1D6A3}" type="parTrans">
      <dgm:prSet/>
      <dgm:spPr>
        <a:ln w="28575"/>
      </dgm:spPr>
      <dgm:t>
        <a:bodyPr/>
        <a:lstStyle/>
        <a:p>
          <a:endParaRPr lang="en-US" b="1"/>
        </a:p>
      </dgm:t>
    </dgm:pt>
    <dgm:pt modelId="{332E3122-AC62-4186-B083-3DF955497A4C}" cxnId="{AA5976E9-B519-4188-B135-4424F5C1D6A3}" type="sibTrans">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cxnId="{07FA8C98-8FCB-4F19-B956-F053A916E27C}" type="parTrans">
      <dgm:prSet/>
      <dgm:spPr>
        <a:ln w="28575"/>
      </dgm:spPr>
      <dgm:t>
        <a:bodyPr/>
        <a:lstStyle/>
        <a:p>
          <a:endParaRPr lang="en-US" b="1"/>
        </a:p>
      </dgm:t>
    </dgm:pt>
    <dgm:pt modelId="{416D9BB3-118B-4A73-90CE-D80D072BCBEF}" cxnId="{07FA8C98-8FCB-4F19-B956-F053A916E27C}" type="sibTrans">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cxnId="{B80EF1CA-77AF-45F6-821C-F48B47EF20DA}" type="parTrans">
      <dgm:prSet/>
      <dgm:spPr>
        <a:ln w="28575"/>
      </dgm:spPr>
      <dgm:t>
        <a:bodyPr/>
        <a:lstStyle/>
        <a:p>
          <a:endParaRPr lang="en-US" b="1"/>
        </a:p>
      </dgm:t>
    </dgm:pt>
    <dgm:pt modelId="{A24F8D2F-A515-486C-9AB3-B8F0D2E9A97F}" cxnId="{B80EF1CA-77AF-45F6-821C-F48B47EF20DA}" type="sibTrans">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cxnId="{28C4CBE3-F85D-4652-9911-6248FFEC2911}" type="parTrans">
      <dgm:prSet/>
      <dgm:spPr>
        <a:ln w="28575"/>
      </dgm:spPr>
      <dgm:t>
        <a:bodyPr/>
        <a:lstStyle/>
        <a:p>
          <a:endParaRPr lang="en-US" b="1"/>
        </a:p>
      </dgm:t>
    </dgm:pt>
    <dgm:pt modelId="{4533E127-A429-4BE7-BACF-E9EB481D3855}" cxnId="{28C4CBE3-F85D-4652-9911-6248FFEC2911}" type="sibTrans">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cxnId="{B0E637B9-3FE6-4A49-BEDC-BF1DC62BD183}" type="parTrans">
      <dgm:prSet/>
      <dgm:spPr>
        <a:ln w="28575"/>
      </dgm:spPr>
      <dgm:t>
        <a:bodyPr/>
        <a:lstStyle/>
        <a:p>
          <a:endParaRPr lang="en-US" b="1"/>
        </a:p>
      </dgm:t>
    </dgm:pt>
    <dgm:pt modelId="{A2BE1850-F38C-4D87-AC0D-13EFFD85CE8B}" cxnId="{B0E637B9-3FE6-4A49-BEDC-BF1DC62BD183}" type="sibTrans">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cxnId="{A5BF6530-7B9A-47F4-B53B-35C1B57996CE}" type="parTrans">
      <dgm:prSet/>
      <dgm:spPr>
        <a:ln w="28575"/>
      </dgm:spPr>
      <dgm:t>
        <a:bodyPr/>
        <a:lstStyle/>
        <a:p>
          <a:endParaRPr lang="en-US" b="1"/>
        </a:p>
      </dgm:t>
    </dgm:pt>
    <dgm:pt modelId="{3915A228-58C9-4F8B-946E-D9C0F0FD5A72}" cxnId="{A5BF6530-7B9A-47F4-B53B-35C1B57996CE}" type="sibTrans">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cxnId="{0A45298B-1C51-4652-A69E-DB2C608CBC9A}" type="parTrans">
      <dgm:prSet/>
      <dgm:spPr>
        <a:ln w="28575"/>
      </dgm:spPr>
      <dgm:t>
        <a:bodyPr/>
        <a:lstStyle/>
        <a:p>
          <a:endParaRPr lang="en-US" b="1"/>
        </a:p>
      </dgm:t>
    </dgm:pt>
    <dgm:pt modelId="{5E719E08-8258-4F60-8B2A-506E0647A3A2}" cxnId="{0A45298B-1C51-4652-A69E-DB2C608CBC9A}" type="sibTrans">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cxnId="{BD9A55A0-DEC5-440F-83AD-BA5D3DC6E06D}" type="parTrans">
      <dgm:prSet/>
      <dgm:spPr>
        <a:ln w="28575"/>
      </dgm:spPr>
      <dgm:t>
        <a:bodyPr/>
        <a:lstStyle/>
        <a:p>
          <a:endParaRPr lang="en-US" b="1"/>
        </a:p>
      </dgm:t>
    </dgm:pt>
    <dgm:pt modelId="{14986881-105D-42CB-B5FA-6767F3F68ACE}" cxnId="{BD9A55A0-DEC5-440F-83AD-BA5D3DC6E06D}" type="sibTrans">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cxnId="{711B5EF7-3548-48A7-B2DF-33B211A9242E}" type="parTrans">
      <dgm:prSet/>
      <dgm:spPr>
        <a:ln w="28575"/>
      </dgm:spPr>
      <dgm:t>
        <a:bodyPr/>
        <a:lstStyle/>
        <a:p>
          <a:endParaRPr lang="en-US" b="1"/>
        </a:p>
      </dgm:t>
    </dgm:pt>
    <dgm:pt modelId="{5BEB38A1-89C1-4DC3-9482-82D1B41235C9}" cxnId="{711B5EF7-3548-48A7-B2DF-33B211A9242E}" type="sibTrans">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cxnId="{0D311630-B348-43AD-ADAC-3467CF0CD6D0}" type="parTrans">
      <dgm:prSet/>
      <dgm:spPr>
        <a:ln w="28575"/>
      </dgm:spPr>
      <dgm:t>
        <a:bodyPr/>
        <a:lstStyle/>
        <a:p>
          <a:endParaRPr lang="en-US" b="1"/>
        </a:p>
      </dgm:t>
    </dgm:pt>
    <dgm:pt modelId="{55262B47-E7BC-445E-84A3-E354D8968CC2}" cxnId="{0D311630-B348-43AD-ADAC-3467CF0CD6D0}" type="sibTrans">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cxnId="{05C5035C-FA2D-4C65-B483-B9A2C0BD52D6}" type="parTrans">
      <dgm:prSet/>
      <dgm:spPr>
        <a:ln w="28575"/>
      </dgm:spPr>
      <dgm:t>
        <a:bodyPr/>
        <a:lstStyle/>
        <a:p>
          <a:endParaRPr lang="en-US" b="1"/>
        </a:p>
      </dgm:t>
    </dgm:pt>
    <dgm:pt modelId="{E7168861-D981-4B30-A1D1-C449FB4795BB}" cxnId="{05C5035C-FA2D-4C65-B483-B9A2C0BD52D6}" type="sibTrans">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cxnId="{541A14CF-C9B8-448A-B64D-A6F0351E4807}" type="sibTrans">
      <dgm:prSet/>
      <dgm:spPr/>
      <dgm:t>
        <a:bodyPr/>
        <a:lstStyle/>
        <a:p>
          <a:endParaRPr lang="en-US" b="1"/>
        </a:p>
      </dgm:t>
    </dgm:pt>
    <dgm:pt modelId="{D5C06BE2-0860-4ACA-AD7A-7BB7801D5C2B}" cxnId="{541A14CF-C9B8-448A-B64D-A6F0351E4807}" type="parTrans">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Microsoft</a:t>
            </a:r>
            <a:r>
              <a:rPr lang="en-US" baseline="0" dirty="0" smtClean="0"/>
              <a:t> has been working to converge its client operating system and developer platforms for a long time.</a:t>
            </a:r>
            <a:endParaRPr lang="en-US" baseline="0" dirty="0" smtClean="0"/>
          </a:p>
          <a:p>
            <a:endParaRPr lang="en-US" baseline="0" dirty="0" smtClean="0"/>
          </a:p>
          <a:p>
            <a:r>
              <a:rPr lang="en-US" baseline="0" dirty="0" smtClean="0"/>
              <a:t>In Windows Phone 7, the operating system was based on Windows CE, a great operating system for small, handheld devices, but different from the OS on ‘big’ Windows. When Windows Phone 8 was launched, we swapped out Windows CE and base it on the Windows NT kernel instead, same as our PCs. We did a similar thing with Xbox One.</a:t>
            </a:r>
            <a:endParaRPr lang="en-US" baseline="0" dirty="0" smtClean="0"/>
          </a:p>
          <a:p>
            <a:endParaRPr lang="en-US" baseline="0" dirty="0" smtClean="0"/>
          </a:p>
          <a:p>
            <a:r>
              <a:rPr lang="en-US" baseline="0" dirty="0" smtClean="0"/>
              <a:t>But it wasn’t until Windows 8.1/Windows Phone 8.1 that we really delivered on a converged developer platform. You can build universal 8.1 apps that share a very high percentage of code and where you program against the same APIs.</a:t>
            </a:r>
            <a:endParaRPr lang="en-US" baseline="0" dirty="0" smtClean="0"/>
          </a:p>
          <a:p>
            <a:endParaRPr lang="en-US" baseline="0" dirty="0" smtClean="0"/>
          </a:p>
          <a:p>
            <a:r>
              <a:rPr lang="en-US" baseline="0" dirty="0" smtClean="0"/>
              <a:t>With Windows 10, we’ve taken that even further and for the first time allow developers to create a single app that can run across all devices running Windows 10. Windows 10 brings developers a unified core OS across all devices and a single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old days of 3 year OS engineering cycles, at the end of which we release a big new version of Windows, or a major Service Pack – those days are gone. Instead, Windows 10 is more of OS platform that is ‘Windows as a Service’ – a continuously serviced, continuously improved, continuously enhanced operating system.</a:t>
            </a:r>
            <a:endParaRPr lang="en-GB" baseline="0" dirty="0" smtClean="0"/>
          </a:p>
          <a:p>
            <a:endParaRPr lang="en-GB" baseline="0" dirty="0" smtClean="0"/>
          </a:p>
          <a:p>
            <a:r>
              <a:rPr lang="en-GB" baseline="0" dirty="0" smtClean="0"/>
              <a:t>And the UWP is the guaranteed API surface that you build apps against. It too is continuously enhanced and new versions will be released at regular intervals, but it has its own update cadence that is independent of the OS.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 top of the UWP, you build your universal Windows app.</a:t>
            </a:r>
            <a:endParaRPr lang="en-GB" dirty="0" smtClean="0"/>
          </a:p>
          <a:p>
            <a:r>
              <a:rPr lang="en-GB" dirty="0" smtClean="0"/>
              <a:t>Unlike in Windows 8.1, where a universal 8.1 app creates separate binaries for PC and for Phone, with UWP it truly is a single app package that can run</a:t>
            </a:r>
            <a:r>
              <a:rPr lang="en-GB" baseline="0" dirty="0" smtClean="0"/>
              <a:t> on any UWP device.</a:t>
            </a:r>
            <a:endParaRPr lang="en-GB" baseline="0" dirty="0" smtClean="0"/>
          </a:p>
          <a:p>
            <a:r>
              <a:rPr lang="en-GB" baseline="0" dirty="0" smtClean="0"/>
              <a:t>The runtime on each device family is able to run UWP apps whatever the device.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a:t>
            </a:r>
            <a:r>
              <a:rPr lang="en-GB" baseline="0" dirty="0" smtClean="0"/>
              <a:t> 10 offers an unprecedented opportunity for developers: the same core operating system across all Windows 10 devices, a common app platform, a single dev </a:t>
            </a:r>
            <a:r>
              <a:rPr lang="en-GB" baseline="0" dirty="0" err="1" smtClean="0"/>
              <a:t>center</a:t>
            </a:r>
            <a:r>
              <a:rPr lang="en-GB" baseline="0" dirty="0" smtClean="0"/>
              <a:t> where the developer can manage their app submissions for all Windows 10 devices, and a single Windows Store for app deployment, including special access for Businesses and Education.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take a look again at the device families. As we said before, we are dividing Windows 10 into broad groupings of similar devices, called</a:t>
            </a:r>
            <a:r>
              <a:rPr lang="en-GB" baseline="0" dirty="0" smtClean="0"/>
              <a:t> device families.</a:t>
            </a:r>
            <a:endParaRPr lang="en-GB" baseline="0" dirty="0" smtClean="0"/>
          </a:p>
          <a:p>
            <a:r>
              <a:rPr lang="en-GB" baseline="0" dirty="0" smtClean="0"/>
              <a:t>And while all these device families offer a distinctive user experience to the end user, they all run the same app platform so you can create apps that run across a broad range of these device families.</a:t>
            </a:r>
            <a:endParaRPr lang="en-GB" baseline="0" dirty="0" smtClean="0"/>
          </a:p>
          <a:p>
            <a:r>
              <a:rPr lang="en-GB" baseline="0" dirty="0" smtClean="0"/>
              <a:t>This commonality is a strength – but what we are *not* saying is that you have to create some kind of ‘lowest common denominator’ app that works adequately across devices. We want you to create apps that shine on each device and offer the best possible user experience to end-users of your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a:t>
            </a:r>
            <a:r>
              <a:rPr lang="en-GB" baseline="0" dirty="0" smtClean="0"/>
              <a:t> you think about the primary user interface of each device family – the Windows shell – each device family offers its own user experience that is appropriate for that device. Each device family also has its own distinctive features that create a great user experience for users of that device. There are also a small number of APIs specific to each device family that you can call to create differentiating experiences on each device – we’ll come onto that in a short while.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before talking about the device family specific APIs, let’s talk about adaptive UI – how you can create a great UI for your app that adapts to whichever screen size and orientation it is running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are thinking</a:t>
            </a:r>
            <a:r>
              <a:rPr lang="en-GB" baseline="0" dirty="0" smtClean="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endParaRPr lang="en-GB" baseline="0" dirty="0" smtClean="0"/>
          </a:p>
          <a:p>
            <a:r>
              <a:rPr lang="en-GB" baseline="0" dirty="0" smtClean="0"/>
              <a:t>Many of the built-in controls have basic responsiveness built in. So they know when the user is using mouse &amp; keyboard, and when they are using touch, and modify their layout accordingly, displaying larger hit areas for touch.</a:t>
            </a:r>
            <a:endParaRPr lang="en-GB" baseline="0" dirty="0" smtClean="0"/>
          </a:p>
          <a:p>
            <a:r>
              <a:rPr lang="en-GB" baseline="0" dirty="0" smtClean="0"/>
              <a:t>But you will also need to adjust your page layouts for big changes, such as the difference in screen size between a phone and a PC. Here, features such as Visual States can be a great help.</a:t>
            </a:r>
            <a:endParaRPr lang="en-GB" baseline="0" dirty="0" smtClean="0"/>
          </a:p>
          <a:p>
            <a:r>
              <a:rPr lang="en-GB" baseline="0" dirty="0" smtClean="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responsive design:</a:t>
            </a:r>
            <a:endParaRPr lang="en-US" dirty="0" smtClean="0"/>
          </a:p>
          <a:p>
            <a:r>
              <a:rPr lang="en-US" dirty="0" smtClean="0"/>
              <a:t>On</a:t>
            </a:r>
            <a:r>
              <a:rPr lang="en-US" baseline="0" dirty="0" smtClean="0"/>
              <a:t> the large screen on the right, we take full advantage of the size of the window the app is running in, we lay out the control buttons in a line, and we place the thumbnail of the people making the call off to the right.</a:t>
            </a:r>
            <a:endParaRPr lang="en-US" baseline="0" dirty="0" smtClean="0"/>
          </a:p>
          <a:p>
            <a:r>
              <a:rPr lang="en-US" baseline="0" dirty="0" smtClean="0"/>
              <a:t>On the small phone screen, it’s essentially the same, but the image is cropped, and the large red End Call button has been placed underneath the other buttons, while the thumbnail moves up the page to just above the call control buttons.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6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2012 Microsoft Corporation. All rights reserved. Microsoft, Windows, and other product names are or may be registered trademarks and/or trademarks in the U.S. and/or other countries.</a:t>
            </a:r>
            <a:endPar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2456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Adaptive controls are great, and responsive layout will get you a long way, but we know there will be cases where the app designer wants to do something more custom or more tailored than the adaptive controls will allow.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desire might be motivated by hardware differences.  For example, an app that will run on an Xbox might want to create some customizations for navigation using a game controller.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Or it might be motivated by screen size and usability.  A designer might want to position a menu at the bottom of a phone screen to make it more usable with a single hand.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these cases, we enable developers to create what we call a tailored user experience.  In this case, the code is the same, but the developer creates custom XAML to deliver the desired design on the right device or in the right set of conditions.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a:spcBef>
                <a:spcPts val="0"/>
              </a:spcBef>
              <a:spcAft>
                <a:spcPts val="2400"/>
              </a:spcAft>
            </a:pPr>
            <a:r>
              <a:rPr lang="en-US" sz="1200" dirty="0" smtClean="0">
                <a:latin typeface="+mn-lt"/>
              </a:rPr>
              <a:t>Tailored design goes beyond Adaptive UX</a:t>
            </a:r>
            <a:endParaRPr lang="en-US" sz="1200" dirty="0" smtClean="0">
              <a:latin typeface="+mn-lt"/>
            </a:endParaRPr>
          </a:p>
          <a:p>
            <a:pPr>
              <a:spcBef>
                <a:spcPts val="0"/>
              </a:spcBef>
              <a:spcAft>
                <a:spcPts val="2400"/>
              </a:spcAft>
            </a:pPr>
            <a:r>
              <a:rPr lang="en-US" sz="1200" dirty="0" smtClean="0">
                <a:latin typeface="+mn-lt"/>
              </a:rPr>
              <a:t>Developers can create custom experiences for certain devices</a:t>
            </a:r>
            <a:endParaRPr lang="en-US" sz="1200" dirty="0" smtClean="0">
              <a:latin typeface="+mn-lt"/>
            </a:endParaRPr>
          </a:p>
          <a:p>
            <a:pPr>
              <a:spcBef>
                <a:spcPts val="0"/>
              </a:spcBef>
              <a:spcAft>
                <a:spcPts val="2400"/>
              </a:spcAft>
            </a:pPr>
            <a:r>
              <a:rPr lang="en-US" sz="1200" dirty="0" smtClean="0">
                <a:latin typeface="+mn-lt"/>
              </a:rPr>
              <a:t>The code is the same, but custom XAML can deliver the experience a developer wants</a:t>
            </a:r>
            <a:endParaRPr lang="en-US" sz="1200" dirty="0" smtClean="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6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2012 Microsoft Corporation. All rights reserved. Microsoft, Windows, and other product names are or may be registered trademarks and/or trademarks in the U.S. and/or other countries.</a:t>
            </a:r>
            <a:endPar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2456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 Windows 10 app designer needs to think about adaptive UI and how their app will appear on different screens. Even if you start out by thinking of an</a:t>
            </a:r>
            <a:r>
              <a:rPr lang="en-GB" baseline="0" dirty="0" smtClean="0"/>
              <a:t> app that you only want to release on Phone, so you think only of screen layouts appropriate for phone screens, well your app can still end up running on a big screen.</a:t>
            </a:r>
            <a:endParaRPr lang="en-GB" baseline="0" dirty="0" smtClean="0"/>
          </a:p>
          <a:p>
            <a:r>
              <a:rPr lang="en-GB" baseline="0" dirty="0" smtClean="0"/>
              <a:t>The exciting Continuum feature is coming to Windows Phone, where the new generation of phones can be connected to an external screen and a Bluetooth keyboard and mouse and can be used just like a full PC! So all of a sudden, your app designed for phone can be running on a big monitor. You will want to ensure that the user experience in that case is a great one!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560">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panose="020B0604020202020204"/>
              </a:rPr>
            </a:fld>
            <a:endParaRPr lang="en-US" dirty="0">
              <a:solidFill>
                <a:prstClr val="black"/>
              </a:solid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users of mobile devices these days carry around two or more different computing devices. And they will want to use their </a:t>
            </a:r>
            <a:r>
              <a:rPr lang="en-GB" dirty="0" err="1" smtClean="0"/>
              <a:t>favorite</a:t>
            </a:r>
            <a:r>
              <a:rPr lang="en-GB" dirty="0" smtClean="0"/>
              <a:t> apps on their phone, their tablet, their convertible and their desktop machines.</a:t>
            </a:r>
            <a:endParaRPr lang="en-GB" dirty="0" smtClean="0"/>
          </a:p>
          <a:p>
            <a:r>
              <a:rPr lang="en-GB" dirty="0" smtClean="0"/>
              <a:t>The apps that will get the best ratings will be those that give a great user experience on all the users’ devices!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Adapting the UI to different</a:t>
            </a:r>
            <a:r>
              <a:rPr lang="en-GB" baseline="0" dirty="0" smtClean="0"/>
              <a:t> screens is the major part of creating an app that works across different device families, but you may also want to call device family-specific APIs to create unique experiences on different devices.</a:t>
            </a:r>
            <a:endParaRPr lang="en-GB" baseline="0" dirty="0" smtClean="0"/>
          </a:p>
          <a:p>
            <a:r>
              <a:rPr lang="en-GB" baseline="0" dirty="0" smtClean="0"/>
              <a:t>You can do this using something we call ‘Adaptive code’.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Although the majority</a:t>
            </a:r>
            <a:r>
              <a:rPr lang="en-GB" baseline="0" dirty="0" smtClean="0"/>
              <a:t> of the APIs you need for a UWP app are in the common API set, we also make available device family-specific APIs. We release these as Platform Extension SDKs. You can add a reference to these extension </a:t>
            </a:r>
            <a:r>
              <a:rPr lang="en-GB" baseline="0" dirty="0" err="1" smtClean="0"/>
              <a:t>SDKsin</a:t>
            </a:r>
            <a:r>
              <a:rPr lang="en-GB" baseline="0" dirty="0" smtClean="0"/>
              <a:t> exactly the same way as any other reference library.</a:t>
            </a:r>
            <a:endParaRPr lang="en-GB" baseline="0" dirty="0" smtClean="0"/>
          </a:p>
          <a:p>
            <a:pPr algn="l"/>
            <a:r>
              <a:rPr lang="en-GB" baseline="0" dirty="0" smtClean="0"/>
              <a:t>Like the UWP itself, these extension SDKs are versioned and may be released and updated independently of the UWP and the OS.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most</a:t>
            </a:r>
            <a:r>
              <a:rPr lang="en-GB" baseline="0" dirty="0" smtClean="0"/>
              <a:t> important thing to realize about extension SDKs is that when you reference the extension SDK for a particular device family, you are not limiting the app to now be able to run only on that device family. When you package the app and distribute it, it can still run across a broad range of device families.</a:t>
            </a:r>
            <a:endParaRPr lang="en-GB" baseline="0" dirty="0" smtClean="0"/>
          </a:p>
          <a:p>
            <a:r>
              <a:rPr lang="en-GB" baseline="0" dirty="0" smtClean="0"/>
              <a:t>There are ways of limiting distribution of your app during the app submission process to the Store, but adding a reference to an extension SDK is not a part of that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diagram illustrates how it works:</a:t>
            </a:r>
            <a:endParaRPr lang="en-GB" dirty="0" smtClean="0"/>
          </a:p>
          <a:p>
            <a:endParaRPr lang="en-GB" dirty="0" smtClean="0"/>
          </a:p>
          <a:p>
            <a:r>
              <a:rPr lang="en-GB" dirty="0" smtClean="0"/>
              <a:t>&lt;Click&gt; Each device family runs the same core OS</a:t>
            </a:r>
            <a:endParaRPr lang="en-GB" dirty="0" smtClean="0"/>
          </a:p>
          <a:p>
            <a:endParaRPr lang="en-GB" dirty="0" smtClean="0"/>
          </a:p>
          <a:p>
            <a:r>
              <a:rPr lang="en-GB" dirty="0" smtClean="0"/>
              <a:t>&lt;Click&gt; Your</a:t>
            </a:r>
            <a:r>
              <a:rPr lang="en-GB" baseline="0" dirty="0" smtClean="0"/>
              <a:t> app is built upon the UWP and that is common across all device families.</a:t>
            </a:r>
            <a:endParaRPr lang="en-GB" baseline="0" dirty="0" smtClean="0"/>
          </a:p>
          <a:p>
            <a:endParaRPr lang="en-GB" baseline="0" dirty="0" smtClean="0"/>
          </a:p>
          <a:p>
            <a:r>
              <a:rPr lang="en-GB" baseline="0" dirty="0" smtClean="0"/>
              <a:t>&lt;Click&gt; When you add a reference to an extension SDK, you are making those APIs available to be called by your application code – but those APIs are only usable at runtime on the matching device family</a:t>
            </a:r>
            <a:endParaRPr lang="en-GB" baseline="0" dirty="0" smtClean="0"/>
          </a:p>
          <a:p>
            <a:endParaRPr lang="en-GB" baseline="0" dirty="0" smtClean="0"/>
          </a:p>
          <a:p>
            <a:r>
              <a:rPr lang="en-GB" baseline="0" dirty="0" smtClean="0"/>
              <a:t>&lt;Click&gt; Although, when you add a reference to an extension SDK, the metadata for those APIs are loaded into your project, so the C# compiler and Visual Studio </a:t>
            </a:r>
            <a:r>
              <a:rPr lang="en-GB" baseline="0" dirty="0" err="1" smtClean="0"/>
              <a:t>Intellisense</a:t>
            </a:r>
            <a:r>
              <a:rPr lang="en-GB" baseline="0" dirty="0" smtClean="0"/>
              <a:t> works correctly when you reference those APIs during the app development process.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we’ve got these device family-specific</a:t>
            </a:r>
            <a:r>
              <a:rPr lang="en-GB" baseline="0" dirty="0" smtClean="0"/>
              <a:t> APIs that your app code can use, but they are only usable at runtime on specific device families. How do we make sure these APIs are called only at the appropriate time?</a:t>
            </a:r>
            <a:endParaRPr lang="en-GB" baseline="0" dirty="0" smtClean="0"/>
          </a:p>
          <a:p>
            <a:endParaRPr lang="en-GB" baseline="0" dirty="0" smtClean="0"/>
          </a:p>
          <a:p>
            <a:r>
              <a:rPr lang="en-GB" baseline="0" dirty="0" smtClean="0"/>
              <a:t>The answer is to ‘gate’ calls to any API in an extension SDK with runtime checks to verify that a particular API is available to use. You do this using methods of the </a:t>
            </a:r>
            <a:r>
              <a:rPr lang="en-GB" baseline="0" dirty="0" err="1" smtClean="0"/>
              <a:t>Windows.Foundation.Metadata.ApiInformation</a:t>
            </a:r>
            <a:r>
              <a:rPr lang="en-GB" baseline="0" dirty="0" smtClean="0"/>
              <a:t> API. The most common method to use is </a:t>
            </a:r>
            <a:r>
              <a:rPr lang="en-GB" baseline="0" dirty="0" err="1" smtClean="0"/>
              <a:t>IsTypePresent</a:t>
            </a:r>
            <a:r>
              <a:rPr lang="en-GB" baseline="0" dirty="0" smtClean="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Windows 10 has a lot to offer web developers, as well</a:t>
            </a:r>
            <a:r>
              <a:rPr lang="en-US" dirty="0" smtClean="0"/>
              <a:t> </a:t>
            </a:r>
            <a:r>
              <a:rPr lang="en-US" baseline="0" dirty="0" smtClean="0"/>
              <a:t>!</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First, there’s a </a:t>
            </a:r>
            <a:r>
              <a:rPr lang="en-US" b="0" dirty="0" smtClean="0"/>
              <a:t>new web rendering</a:t>
            </a:r>
            <a:r>
              <a:rPr lang="en-US" b="0" baseline="0" dirty="0" smtClean="0"/>
              <a:t> engine </a:t>
            </a:r>
            <a:r>
              <a:rPr lang="en-US" baseline="0" dirty="0" smtClean="0"/>
              <a:t>– </a:t>
            </a:r>
            <a:r>
              <a:rPr lang="en-US" b="1" baseline="0" dirty="0" smtClean="0"/>
              <a:t>Microsoft </a:t>
            </a:r>
            <a:r>
              <a:rPr lang="en-US" b="1" dirty="0" err="1" smtClean="0"/>
              <a:t>EdgeHTML</a:t>
            </a:r>
            <a:r>
              <a:rPr lang="en-US" b="1" baseline="0" dirty="0" smtClean="0"/>
              <a:t> </a:t>
            </a:r>
            <a:r>
              <a:rPr lang="en-US" baseline="0" dirty="0" smtClean="0"/>
              <a:t>– that’s </a:t>
            </a:r>
            <a:r>
              <a:rPr lang="en-US" b="0" baseline="0" dirty="0" smtClean="0"/>
              <a:t>built for the modern web.</a:t>
            </a:r>
            <a:endParaRPr lang="en-US" b="0" baseline="0" dirty="0" smtClean="0"/>
          </a:p>
          <a:p>
            <a:pPr marL="174625" indent="-174625">
              <a:buFont typeface="Arial" panose="020B0604020202020204" pitchFamily="34" charset="0"/>
              <a:buChar char="•"/>
            </a:pPr>
            <a:endParaRPr lang="en-US" b="1" baseline="0" dirty="0" smtClean="0"/>
          </a:p>
          <a:p>
            <a:pPr marL="0" indent="0">
              <a:buFont typeface="Arial" panose="020B0604020202020204" pitchFamily="34" charset="0"/>
              <a:buNone/>
            </a:pPr>
            <a:r>
              <a:rPr lang="en-US" b="0" baseline="0" dirty="0" smtClean="0"/>
              <a:t>&lt;click&gt;</a:t>
            </a:r>
            <a:endParaRPr lang="en-US" b="0" baseline="0" dirty="0" smtClean="0"/>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aseline="0" dirty="0" smtClean="0"/>
              <a:t>It powers both the new Microsoft Edge browser as well as web content in Universal Windows apps.</a:t>
            </a:r>
            <a:endParaRPr lang="en-US" dirty="0" smtClean="0"/>
          </a:p>
          <a:p>
            <a:pPr marL="0" indent="0">
              <a:buFont typeface="Arial" panose="020B0604020202020204" pitchFamily="34" charset="0"/>
              <a:buNone/>
            </a:pPr>
            <a:endParaRPr lang="en-US" dirty="0" smtClean="0"/>
          </a:p>
          <a:p>
            <a:pPr marL="0" marR="0" indent="0" algn="l" defTabSz="932180" rtl="0" eaLnBrk="1" fontAlgn="auto" latinLnBrk="0" hangingPunct="1">
              <a:lnSpc>
                <a:spcPct val="90000"/>
              </a:lnSpc>
              <a:spcBef>
                <a:spcPts val="0"/>
              </a:spcBef>
              <a:spcAft>
                <a:spcPts val="340"/>
              </a:spcAft>
              <a:buClrTx/>
              <a:buSzTx/>
              <a:buFont typeface="Arial" panose="020B0604020202020204" pitchFamily="34" charset="0"/>
              <a:buNone/>
              <a:defRPr/>
            </a:pPr>
            <a:r>
              <a:rPr lang="en-US" dirty="0" smtClean="0"/>
              <a:t>&lt;click&gt;</a:t>
            </a:r>
            <a:endParaRPr lang="en-US" dirty="0" smtClean="0"/>
          </a:p>
          <a:p>
            <a:pPr marL="0" indent="0">
              <a:buFont typeface="Arial" panose="020B0604020202020204" pitchFamily="34" charset="0"/>
              <a:buNone/>
            </a:pPr>
            <a:endParaRPr lang="en-US" dirty="0" smtClean="0"/>
          </a:p>
          <a:p>
            <a:pPr marL="0" marR="0" indent="0" algn="l" defTabSz="932180" rtl="0" eaLnBrk="1" fontAlgn="auto" latinLnBrk="0" hangingPunct="1">
              <a:lnSpc>
                <a:spcPct val="90000"/>
              </a:lnSpc>
              <a:spcBef>
                <a:spcPts val="0"/>
              </a:spcBef>
              <a:spcAft>
                <a:spcPts val="340"/>
              </a:spcAft>
              <a:buClrTx/>
              <a:buSzTx/>
              <a:buFont typeface="Arial" panose="020B0604020202020204" pitchFamily="34" charset="0"/>
              <a:buNone/>
              <a:defRPr/>
            </a:pPr>
            <a:r>
              <a:rPr lang="en-US" dirty="0" smtClean="0"/>
              <a:t>Edge leaves behind all of the Internet Explorer specific behaviors that had been built up over the last 20 years</a:t>
            </a:r>
            <a:endParaRPr lang="en-US" baseline="0" dirty="0" smtClean="0"/>
          </a:p>
          <a:p>
            <a:pPr marL="0" marR="0" indent="0" algn="l" defTabSz="932180" rtl="0" eaLnBrk="1" fontAlgn="auto" latinLnBrk="0" hangingPunct="1">
              <a:lnSpc>
                <a:spcPct val="90000"/>
              </a:lnSpc>
              <a:spcBef>
                <a:spcPts val="0"/>
              </a:spcBef>
              <a:spcAft>
                <a:spcPts val="340"/>
              </a:spcAft>
              <a:buClrTx/>
              <a:buSzTx/>
              <a:buFont typeface="Arial" panose="020B0604020202020204" pitchFamily="34" charset="0"/>
              <a:buNone/>
              <a:defRPr/>
            </a:pPr>
            <a:r>
              <a:rPr lang="en-US" baseline="0" dirty="0" smtClean="0"/>
              <a:t>And has o</a:t>
            </a:r>
            <a:r>
              <a:rPr lang="en-US" dirty="0" smtClean="0"/>
              <a:t>ver</a:t>
            </a:r>
            <a:r>
              <a:rPr lang="en-US" baseline="0" dirty="0" smtClean="0"/>
              <a:t> </a:t>
            </a:r>
            <a:r>
              <a:rPr lang="en-US" dirty="0" smtClean="0"/>
              <a:t>4,200 interoperability improvements to ensure that </a:t>
            </a:r>
            <a:r>
              <a:rPr lang="en-US" i="1" dirty="0" smtClean="0"/>
              <a:t>the web just works.</a:t>
            </a:r>
            <a:endParaRPr lang="en-US" i="1" dirty="0" smtClean="0"/>
          </a:p>
          <a:p>
            <a:pPr marL="0" marR="0" indent="0" algn="l" defTabSz="932180" rtl="0" eaLnBrk="1" fontAlgn="auto" latinLnBrk="0" hangingPunct="1">
              <a:lnSpc>
                <a:spcPct val="90000"/>
              </a:lnSpc>
              <a:spcBef>
                <a:spcPts val="0"/>
              </a:spcBef>
              <a:spcAft>
                <a:spcPts val="340"/>
              </a:spcAft>
              <a:buClrTx/>
              <a:buSzTx/>
              <a:buFont typeface="Arial" panose="020B0604020202020204" pitchFamily="34" charset="0"/>
              <a:buNone/>
              <a:defRPr/>
            </a:pPr>
            <a:r>
              <a:rPr lang="en-US" i="0" dirty="0" smtClean="0"/>
              <a:t>Fo</a:t>
            </a:r>
            <a:r>
              <a:rPr lang="en-US" i="0" baseline="0" dirty="0" smtClean="0"/>
              <a:t>r developers, this means less time fixing up your web apps to work across browsers.</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err="1" smtClean="0"/>
              <a:t>EdgeHTML</a:t>
            </a:r>
            <a:r>
              <a:rPr lang="en-US" dirty="0" smtClean="0"/>
              <a:t> also features</a:t>
            </a:r>
            <a:r>
              <a:rPr lang="en-US" baseline="0" dirty="0" smtClean="0"/>
              <a:t> over </a:t>
            </a:r>
            <a:r>
              <a:rPr lang="en-US" dirty="0" smtClean="0"/>
              <a:t>45 new</a:t>
            </a:r>
            <a:r>
              <a:rPr lang="en-US" baseline="0" dirty="0" smtClean="0"/>
              <a:t> </a:t>
            </a:r>
            <a:r>
              <a:rPr lang="en-US" dirty="0" smtClean="0"/>
              <a:t>web standards</a:t>
            </a:r>
            <a:r>
              <a:rPr lang="en-US" baseline="0" dirty="0" smtClean="0"/>
              <a:t>, including:</a:t>
            </a:r>
            <a:endParaRPr lang="en-US" dirty="0" smtClean="0"/>
          </a:p>
          <a:p>
            <a:pPr marL="391795" lvl="1" indent="-174625">
              <a:buFont typeface="Arial" panose="020B0604020202020204" pitchFamily="34" charset="0"/>
              <a:buChar char="•"/>
            </a:pPr>
            <a:r>
              <a:rPr lang="en-US" dirty="0" smtClean="0"/>
              <a:t>HTTP/2</a:t>
            </a:r>
            <a:endParaRPr lang="en-US" dirty="0" smtClean="0"/>
          </a:p>
          <a:p>
            <a:pPr marL="391795" lvl="1" indent="-174625">
              <a:buFont typeface="Arial" panose="020B0604020202020204" pitchFamily="34" charset="0"/>
              <a:buChar char="•"/>
            </a:pPr>
            <a:r>
              <a:rPr lang="en-US" dirty="0" smtClean="0"/>
              <a:t>Web Audio</a:t>
            </a:r>
            <a:endParaRPr lang="en-US" dirty="0" smtClean="0"/>
          </a:p>
          <a:p>
            <a:pPr marL="391795" lvl="1" indent="-174625">
              <a:buFont typeface="Arial" panose="020B0604020202020204" pitchFamily="34" charset="0"/>
              <a:buChar char="•"/>
            </a:pPr>
            <a:r>
              <a:rPr lang="en-US" dirty="0" smtClean="0"/>
              <a:t>And a bunch more that you can see here.</a:t>
            </a:r>
            <a:endParaRPr lang="en-US" dirty="0" smtClean="0"/>
          </a:p>
          <a:p>
            <a:pPr marL="174625" indent="-174625">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091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While improving interoperability and adding new features to </a:t>
            </a:r>
            <a:r>
              <a:rPr lang="en-US" dirty="0" err="1" smtClean="0"/>
              <a:t>EdgeHTML</a:t>
            </a:r>
            <a:r>
              <a:rPr lang="en-US" dirty="0" smtClean="0"/>
              <a:t>, we didn’t forget to pay attention to </a:t>
            </a:r>
            <a:r>
              <a:rPr lang="en-US" b="1" dirty="0" smtClean="0"/>
              <a:t>performance</a:t>
            </a:r>
            <a:r>
              <a:rPr lang="en-US" dirty="0" smtClean="0"/>
              <a:t>.</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Here is how </a:t>
            </a:r>
            <a:r>
              <a:rPr lang="en-US" dirty="0" err="1" smtClean="0"/>
              <a:t>EdgeHTML</a:t>
            </a:r>
            <a:r>
              <a:rPr lang="en-US" dirty="0" smtClean="0"/>
              <a:t> performs on two leading web benchmarks:</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On the </a:t>
            </a:r>
            <a:r>
              <a:rPr lang="en-US" dirty="0" err="1" smtClean="0"/>
              <a:t>JetStream</a:t>
            </a:r>
            <a:r>
              <a:rPr lang="en-US" dirty="0" smtClean="0"/>
              <a:t> benchmark</a:t>
            </a:r>
            <a:r>
              <a:rPr lang="en-US" baseline="0" dirty="0" smtClean="0"/>
              <a:t> created by Apple, which simulates complex web applications</a:t>
            </a:r>
            <a:r>
              <a:rPr lang="en-US" dirty="0" smtClean="0"/>
              <a:t>, </a:t>
            </a:r>
            <a:r>
              <a:rPr lang="en-US" dirty="0" err="1" smtClean="0"/>
              <a:t>EdgeHTML</a:t>
            </a:r>
            <a:r>
              <a:rPr lang="en-US" dirty="0" smtClean="0"/>
              <a:t> is </a:t>
            </a:r>
            <a:r>
              <a:rPr lang="en-US" b="1" dirty="0" smtClean="0"/>
              <a:t>over 1.5x faster </a:t>
            </a:r>
            <a:r>
              <a:rPr lang="en-US" dirty="0" smtClean="0"/>
              <a:t>than IE11.</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Beyond that, it is </a:t>
            </a:r>
            <a:r>
              <a:rPr lang="en-US" b="1" dirty="0" smtClean="0"/>
              <a:t>also ahead </a:t>
            </a:r>
            <a:r>
              <a:rPr lang="en-US" dirty="0" smtClean="0"/>
              <a:t>of the latest 64-bit browsers.</a:t>
            </a: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091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Next</a:t>
            </a:r>
            <a:r>
              <a:rPr lang="en-US" baseline="0" dirty="0" smtClean="0"/>
              <a:t> o</a:t>
            </a:r>
            <a:r>
              <a:rPr lang="en-US" dirty="0" smtClean="0"/>
              <a:t>n the Octane benchmark, created by Google, Edge is </a:t>
            </a:r>
            <a:r>
              <a:rPr lang="en-US" b="1" dirty="0" smtClean="0"/>
              <a:t>over twice as fast </a:t>
            </a:r>
            <a:r>
              <a:rPr lang="en-US" dirty="0" smtClean="0"/>
              <a:t>as IE11</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&lt;click&gt;</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And again, Edge, </a:t>
            </a:r>
            <a:r>
              <a:rPr lang="en-US" b="1" dirty="0" smtClean="0"/>
              <a:t>leapfrogs </a:t>
            </a:r>
            <a:r>
              <a:rPr lang="en-US" dirty="0" smtClean="0"/>
              <a:t>into the lead ahead of other 64-bit browsers.</a:t>
            </a: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Our work is not done</a:t>
            </a:r>
            <a:r>
              <a:rPr lang="en-US" baseline="0" dirty="0" smtClean="0"/>
              <a:t>, but we feel great that Edge will provide </a:t>
            </a:r>
            <a:r>
              <a:rPr lang="en-US" b="1" baseline="0" dirty="0" smtClean="0"/>
              <a:t>industry leading performance </a:t>
            </a:r>
            <a:r>
              <a:rPr lang="en-US" baseline="0" dirty="0" smtClean="0"/>
              <a:t>out of the gate.</a:t>
            </a:r>
            <a:endParaRPr lang="en-US" baseline="0" dirty="0" smtClean="0"/>
          </a:p>
          <a:p>
            <a:pPr marL="174625" indent="-174625">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091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Universal Windows Platform (UWP) is a single app platform that is available across all Windows device families, enabling you to reach a new user base and open up new revenue opportunities. From PCs to tablets, phones, Surface Hub, and Raspberry Pi and soon to include Xbox, and HoloLens – you can reach all these devices and look great on them all using one store and one codebase.</a:t>
            </a:r>
            <a:endParaRPr lang="en-GB" dirty="0" smtClean="0"/>
          </a:p>
          <a:p>
            <a:endParaRPr lang="en-GB" dirty="0" smtClean="0"/>
          </a:p>
          <a:p>
            <a:r>
              <a:rPr lang="en-GB" dirty="0" smtClean="0"/>
              <a:t>Following the launch of Windows 10, we are also releasing four Windows Bridge toolkits that enable you to quickly bring your existing code base to the Universal Windows Platform and add capabilities such as live tiles, active notifications, and Windows Store in-app purchases. Each toolkit provides you with tools and run-time technologies that are tailored for your codebase.</a:t>
            </a:r>
            <a:endParaRPr lang="en-GB"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endParaRPr lang="en-US" sz="800" baseline="0" dirty="0" smtClean="0"/>
          </a:p>
          <a:p>
            <a:endParaRPr lang="en-US" sz="800" baseline="0" dirty="0" smtClean="0"/>
          </a:p>
          <a:p>
            <a:r>
              <a:rPr lang="en-US" sz="800" baseline="0" dirty="0" smtClean="0"/>
              <a:t>&lt;click&gt;</a:t>
            </a:r>
            <a:endParaRPr lang="en-US" sz="800" baseline="0" dirty="0" smtClean="0"/>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endParaRPr lang="en-US" sz="800" baseline="0" dirty="0" smtClean="0"/>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endParaRPr lang="en-US" sz="800" baseline="0" dirty="0" smtClean="0"/>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endParaRPr lang="en-US" sz="800" baseline="0"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panose="020B0604020202020204"/>
              </a:rPr>
            </a:fld>
            <a:endParaRPr lang="en-US">
              <a:solidFill>
                <a:prstClr val="black"/>
              </a:solidFill>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en-US" baseline="0" dirty="0" smtClean="0"/>
              <a:t>First up is Hosted Web Apps.</a:t>
            </a:r>
            <a:endParaRPr lang="en-US" baseline="0" dirty="0" smtClean="0"/>
          </a:p>
          <a:p>
            <a:pPr marL="0" indent="0">
              <a:buFont typeface="Arial" panose="020B0604020202020204" pitchFamily="34" charset="0"/>
              <a:buNone/>
            </a:pPr>
            <a:r>
              <a:rPr lang="en-US" baseline="0" dirty="0" smtClean="0"/>
              <a:t>Beyond making the web run great in the browser itself, Windows 10 provides </a:t>
            </a:r>
            <a:r>
              <a:rPr lang="en-US" b="1" baseline="0" dirty="0" smtClean="0"/>
              <a:t>a powerful new path for sites to become apps</a:t>
            </a:r>
            <a:r>
              <a:rPr lang="en-US" baseline="0" dirty="0" smtClean="0"/>
              <a:t>.</a:t>
            </a:r>
            <a:endParaRPr lang="en-US" baseline="0" dirty="0" smtClean="0"/>
          </a:p>
          <a:p>
            <a:pPr marL="0" indent="0">
              <a:buFont typeface="Arial" panose="020B0604020202020204" pitchFamily="34" charset="0"/>
              <a:buNone/>
            </a:pPr>
            <a:endParaRPr lang="en-US" b="0" baseline="0" dirty="0" smtClean="0"/>
          </a:p>
          <a:p>
            <a:pPr marL="0" indent="0" defTabSz="949960">
              <a:lnSpc>
                <a:spcPct val="90000"/>
              </a:lnSpc>
              <a:spcAft>
                <a:spcPts val="345"/>
              </a:spcAft>
              <a:buFont typeface="Arial" panose="020B0604020202020204" pitchFamily="34" charset="0"/>
              <a:buNone/>
              <a:defRPr/>
            </a:pPr>
            <a:r>
              <a:rPr lang="en-US" b="0" baseline="0" dirty="0" smtClean="0"/>
              <a:t>&lt;click&gt;</a:t>
            </a:r>
            <a:endParaRPr lang="en-US" b="0" baseline="0" dirty="0" smtClean="0"/>
          </a:p>
          <a:p>
            <a:pPr marL="0" indent="0">
              <a:buFont typeface="Arial" panose="020B0604020202020204" pitchFamily="34" charset="0"/>
              <a:buNone/>
            </a:pPr>
            <a:endParaRPr lang="en-US" b="0" baseline="0" dirty="0" smtClean="0"/>
          </a:p>
          <a:p>
            <a:pPr marL="0" indent="0">
              <a:buFont typeface="Arial" panose="020B0604020202020204" pitchFamily="34" charset="0"/>
              <a:buNone/>
            </a:pPr>
            <a:r>
              <a:rPr lang="en-US" b="0" baseline="0" dirty="0" smtClean="0"/>
              <a:t>With Windows 10, you can re-use your existing web site code and </a:t>
            </a:r>
            <a:r>
              <a:rPr lang="en-US" b="1" baseline="0" dirty="0" smtClean="0"/>
              <a:t>create an app that points directly to your URL.</a:t>
            </a:r>
            <a:endParaRPr lang="en-US" b="1" baseline="0" dirty="0" smtClean="0"/>
          </a:p>
          <a:p>
            <a:pPr marL="0" indent="0">
              <a:buFont typeface="Arial" panose="020B0604020202020204" pitchFamily="34" charset="0"/>
              <a:buNone/>
            </a:pPr>
            <a:r>
              <a:rPr lang="en-US" baseline="0" dirty="0" smtClean="0"/>
              <a:t>You don’t need to re-write your server code into packaged client code!</a:t>
            </a:r>
            <a:endParaRPr lang="en-US" baseline="0" dirty="0" smtClean="0"/>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&lt;click&gt;</a:t>
            </a:r>
            <a:endParaRPr lang="en-US" b="0" baseline="0" dirty="0" smtClean="0"/>
          </a:p>
          <a:p>
            <a:pPr marL="0" indent="0">
              <a:buFont typeface="Arial" panose="020B0604020202020204" pitchFamily="34" charset="0"/>
              <a:buNone/>
            </a:pPr>
            <a:endParaRPr lang="en-US" b="1" baseline="0" dirty="0" smtClean="0"/>
          </a:p>
          <a:p>
            <a:pPr marL="0" indent="0">
              <a:buFont typeface="Arial" panose="020B0604020202020204" pitchFamily="34" charset="0"/>
              <a:buNone/>
            </a:pPr>
            <a:r>
              <a:rPr lang="en-US" b="0" baseline="0" dirty="0" smtClean="0"/>
              <a:t>Y</a:t>
            </a:r>
            <a:r>
              <a:rPr lang="en-US" baseline="0" dirty="0" smtClean="0"/>
              <a:t>ou can access </a:t>
            </a:r>
            <a:r>
              <a:rPr lang="en-US" b="0" baseline="0" dirty="0" smtClean="0"/>
              <a:t>Universal Windows Platform APIs </a:t>
            </a:r>
            <a:r>
              <a:rPr lang="en-US" b="1" baseline="0" dirty="0" smtClean="0"/>
              <a:t>directly from the web code that came down from your server.</a:t>
            </a:r>
            <a:endParaRPr lang="en-US" b="1"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&lt;click&gt;</a:t>
            </a:r>
            <a:endParaRPr lang="en-US" baseline="0" dirty="0" smtClean="0"/>
          </a:p>
          <a:p>
            <a:pPr marL="0" indent="0">
              <a:buFont typeface="Arial" panose="020B0604020202020204" pitchFamily="34" charset="0"/>
              <a:buNone/>
            </a:pPr>
            <a:endParaRPr lang="en-US" baseline="0" dirty="0" smtClean="0"/>
          </a:p>
          <a:p>
            <a:pPr marL="0" indent="0" defTabSz="968375">
              <a:spcAft>
                <a:spcPts val="355"/>
              </a:spcAft>
              <a:buFont typeface="Arial" panose="020B0604020202020204" pitchFamily="34" charset="0"/>
              <a:buNone/>
              <a:defRPr/>
            </a:pPr>
            <a:r>
              <a:rPr lang="en-US" b="0" baseline="0" dirty="0" smtClean="0"/>
              <a:t>And you can distribute the app you’ve made in the Windows Store.</a:t>
            </a:r>
            <a:endParaRPr lang="en-US" b="0" baseline="0" dirty="0" smtClean="0"/>
          </a:p>
          <a:p>
            <a:pPr marL="0" indent="0" defTabSz="968375">
              <a:lnSpc>
                <a:spcPct val="90000"/>
              </a:lnSpc>
              <a:spcAft>
                <a:spcPts val="355"/>
              </a:spcAft>
              <a:buFont typeface="Arial" panose="020B0604020202020204" pitchFamily="34" charset="0"/>
              <a:buNone/>
              <a:defRPr/>
            </a:pPr>
            <a:endParaRPr lang="en-US" b="1" baseline="0" dirty="0" smtClean="0"/>
          </a:p>
          <a:p>
            <a:pPr marL="0" indent="0">
              <a:buFont typeface="Arial" panose="020B0604020202020204" pitchFamily="34" charset="0"/>
              <a:buNone/>
            </a:pPr>
            <a:r>
              <a:rPr lang="en-US" b="0" baseline="0" dirty="0" smtClean="0"/>
              <a:t>This new path is fully integrated into your existing web workflow.</a:t>
            </a:r>
            <a:endParaRPr lang="en-US" b="0" baseline="0" dirty="0" smtClean="0"/>
          </a:p>
          <a:p>
            <a:pPr marL="0" indent="0">
              <a:buFont typeface="Arial" panose="020B0604020202020204" pitchFamily="34" charset="0"/>
              <a:buNone/>
            </a:pPr>
            <a:r>
              <a:rPr lang="en-US" b="0" baseline="0" dirty="0" smtClean="0"/>
              <a:t>You can continue to use the same tools, libraries, and services you use today.</a:t>
            </a:r>
            <a:endParaRPr lang="en-US" b="0" baseline="0" dirty="0" smtClean="0"/>
          </a:p>
          <a:p>
            <a:pPr marL="0" indent="0" defTabSz="968375">
              <a:lnSpc>
                <a:spcPct val="90000"/>
              </a:lnSpc>
              <a:spcAft>
                <a:spcPts val="355"/>
              </a:spcAft>
              <a:buFont typeface="Arial" panose="020B0604020202020204" pitchFamily="34" charset="0"/>
              <a:buNone/>
              <a:defRPr/>
            </a:pPr>
            <a:r>
              <a:rPr lang="en-US" b="0" baseline="0" dirty="0" smtClean="0"/>
              <a:t>You can continue to </a:t>
            </a:r>
            <a:r>
              <a:rPr lang="en-US" b="1" baseline="0" dirty="0" smtClean="0"/>
              <a:t>deploy to your servers to make updates</a:t>
            </a:r>
            <a:r>
              <a:rPr lang="en-US" b="0" baseline="0" dirty="0" smtClean="0"/>
              <a:t>.</a:t>
            </a:r>
            <a:endParaRPr lang="en-US" b="0" baseline="0" dirty="0" smtClean="0"/>
          </a:p>
          <a:p>
            <a:pPr marL="174625" indent="-174625">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49960">
              <a:defRPr/>
            </a:pPr>
            <a:endParaRPr lang="en-US" dirty="0">
              <a:solidFill>
                <a:prstClr val="black"/>
              </a:solidFill>
              <a:latin typeface="Segoe UI" panose="020B0502040204020203" pitchFamily="34" charset="0"/>
            </a:endParaRPr>
          </a:p>
        </p:txBody>
      </p:sp>
      <p:sp>
        <p:nvSpPr>
          <p:cNvPr id="5" name="Footer Placeholder 4"/>
          <p:cNvSpPr>
            <a:spLocks noGrp="1"/>
          </p:cNvSpPr>
          <p:nvPr>
            <p:ph type="ftr" sz="quarter" idx="11"/>
          </p:nvPr>
        </p:nvSpPr>
        <p:spPr/>
        <p:txBody>
          <a:bodyPr/>
          <a:lstStyle/>
          <a:p>
            <a:pPr marL="582295" defTabSz="948690" eaLnBrk="0" hangingPunct="0">
              <a:defRPr/>
            </a:pPr>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defTabSz="949960">
              <a:defRPr/>
            </a:pPr>
            <a:fld id="{90EC29EE-A8AD-4CE0-9C0B-116E0D4D7533}" type="datetime8">
              <a:rPr lang="en-US" smtClean="0">
                <a:solidFill>
                  <a:prstClr val="black"/>
                </a:solidFill>
                <a:latin typeface="Segoe UI" panose="020B0502040204020203" pitchFamily="34" charset="0"/>
              </a:rPr>
            </a:fld>
            <a:endParaRPr lang="en-US" dirty="0">
              <a:solidFill>
                <a:prstClr val="black"/>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defTabSz="949960">
              <a:defRPr/>
            </a:pPr>
            <a:fld id="{B4008EB6-D09E-4580-8CD6-DDB14511944F}" type="slidenum">
              <a:rPr lang="en-US" smtClean="0">
                <a:solidFill>
                  <a:prstClr val="black"/>
                </a:solidFill>
                <a:latin typeface="Segoe UI" panose="020B0502040204020203" pitchFamily="34" charset="0"/>
              </a:rPr>
            </a:fld>
            <a:endParaRPr lang="en-US" dirty="0">
              <a:solidFill>
                <a:prstClr val="black"/>
              </a:solidFill>
              <a:latin typeface="Segoe UI" panose="020B0502040204020203"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For existing iOS® developers, the Windows Bridge for iOS will enable you to build a UWP app from within Visual Studio 2015 using your existing Objective-C® code.</a:t>
            </a:r>
            <a:endParaRPr lang="en-GB" dirty="0" smtClean="0"/>
          </a:p>
          <a:p>
            <a:endParaRPr lang="en-GB" dirty="0" smtClean="0"/>
          </a:p>
          <a:p>
            <a:r>
              <a:rPr lang="en-GB" dirty="0" smtClean="0"/>
              <a:t>You will be able to import your </a:t>
            </a:r>
            <a:r>
              <a:rPr lang="en-GB" dirty="0" err="1" smtClean="0"/>
              <a:t>Xcode</a:t>
            </a:r>
            <a:r>
              <a:rPr lang="en-GB" dirty="0" smtClean="0"/>
              <a:t>® project into Visual Studio, tailor the app experience to run on each Windows device family, and extend your iOS code to take advantage of UWP capabilities.</a:t>
            </a:r>
            <a:endParaRPr lang="en-GB" dirty="0" smtClean="0"/>
          </a:p>
          <a:p>
            <a:endParaRPr lang="en-GB" dirty="0" smtClean="0"/>
          </a:p>
          <a:p>
            <a:r>
              <a:rPr lang="en-GB" dirty="0" smtClean="0"/>
              <a:t>Why the bridge is not a port:</a:t>
            </a:r>
            <a:endParaRPr lang="en-GB" dirty="0" smtClean="0"/>
          </a:p>
          <a:p>
            <a:r>
              <a:rPr lang="en-GB" dirty="0" smtClean="0"/>
              <a:t>Our goal with the iOS bridge has never been simply to run iOS apps on Windows. Rather, our goal is to help you write great Windows apps that use as much of your existing code and knowledge as possible. We will, of course, continue to work to expand our iOS compatibility, but it’s important to note that there is much more you can do with the bridge.</a:t>
            </a:r>
            <a:endParaRPr lang="en-GB" dirty="0" smtClean="0"/>
          </a:p>
          <a:p>
            <a:endParaRPr lang="en-GB" dirty="0" smtClean="0"/>
          </a:p>
          <a:p>
            <a:r>
              <a:rPr lang="en-GB" dirty="0" smtClean="0"/>
              <a:t>Behind this goal are three core principles that drove the architecture and design of the bridge:</a:t>
            </a:r>
            <a:endParaRPr lang="en-GB" dirty="0" smtClean="0"/>
          </a:p>
          <a:p>
            <a:r>
              <a:rPr lang="en-GB" dirty="0" smtClean="0"/>
              <a:t>1.Full Windows API access: Making it easy to use Windows APIs within Objective-C code</a:t>
            </a:r>
            <a:endParaRPr lang="en-GB" dirty="0" smtClean="0"/>
          </a:p>
          <a:p>
            <a:r>
              <a:rPr lang="en-GB" dirty="0" smtClean="0"/>
              <a:t>2.iOS compatibility: Empower developers to reuse as much existing iOS code as reasonably possible</a:t>
            </a:r>
            <a:endParaRPr lang="en-GB" dirty="0" smtClean="0"/>
          </a:p>
          <a:p>
            <a:r>
              <a:rPr lang="en-GB" dirty="0" smtClean="0"/>
              <a:t>3.No sandboxing: iOS and Windows APIs should be able to work together</a:t>
            </a:r>
            <a:endParaRPr lang="en-GB" dirty="0" smtClean="0"/>
          </a:p>
          <a:p>
            <a:endParaRPr lang="en-GB" dirty="0" smtClean="0"/>
          </a:p>
          <a:p>
            <a:r>
              <a:rPr lang="en-GB" dirty="0" smtClean="0"/>
              <a:t>We have open-sourced the code for this project and invite contributions from the community to help make this toolkit as great as possible!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existing Android™ developers, the Windows Bridge for Android will enable you to build apps using Android code to target Windows 10 phones and small tablets without having to leave your Android IDE.</a:t>
            </a:r>
            <a:endParaRPr lang="en-GB" dirty="0" smtClean="0"/>
          </a:p>
          <a:p>
            <a:endParaRPr lang="en-GB" dirty="0" smtClean="0"/>
          </a:p>
          <a:p>
            <a:r>
              <a:rPr lang="en-GB" dirty="0" smtClean="0"/>
              <a:t>In addition to extending the IDE, the Windows Bridge for Android will include a Windows phone emulator and interop capabilities that help your app (including UI and services) to run and look great on the Windows platform.</a:t>
            </a:r>
            <a:endParaRPr lang="en-GB"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Windows Bridge for Classic Windows apps (also called ”Project Centennial”) will make it possible to package and publish your current .NET and Win32-based Windows applications to the Windows Store, providing a new way of distributing and monetizing your application on Windows PCs.</a:t>
            </a:r>
            <a:endParaRPr lang="en-GB" dirty="0" smtClean="0"/>
          </a:p>
          <a:p>
            <a:endParaRPr lang="en-GB" dirty="0" smtClean="0"/>
          </a:p>
          <a:p>
            <a:r>
              <a:rPr lang="en-GB" dirty="0" smtClean="0"/>
              <a:t>In addition to packaging your application for Store distribution, the Windows Bridge for Classic Windows apps will also enable you to extend your application with UWP capabilities and APIs.</a:t>
            </a:r>
            <a:endParaRPr lang="en-GB" dirty="0" smtClean="0"/>
          </a:p>
          <a:p>
            <a:endParaRPr lang="en-GB" dirty="0" smtClean="0"/>
          </a:p>
          <a:p>
            <a:r>
              <a:rPr lang="en-GB" dirty="0" smtClean="0"/>
              <a:t>The Windows Bridge for Classic Windows apps will be made available for public testing next year</a:t>
            </a:r>
            <a:endParaRPr lang="en-GB"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2015 comes in a number of editions that serve the needs of different groups of developers.</a:t>
            </a:r>
            <a:endParaRPr lang="en-GB" dirty="0" smtClean="0"/>
          </a:p>
          <a:p>
            <a:endParaRPr lang="en-GB" dirty="0" smtClean="0"/>
          </a:p>
          <a:p>
            <a:r>
              <a:rPr lang="en-GB" dirty="0" smtClean="0"/>
              <a:t>Visual Studio Enterprise</a:t>
            </a:r>
            <a:r>
              <a:rPr lang="en-GB" baseline="0" dirty="0" smtClean="0"/>
              <a:t> with MSDN is an Enterprise grade solution with advanced capabilities for teams working on projects of any size or complexity, including advanced testing and DevOps.</a:t>
            </a:r>
            <a:endParaRPr lang="en-GB" baseline="0" dirty="0" smtClean="0"/>
          </a:p>
          <a:p>
            <a:endParaRPr lang="en-GB" baseline="0" dirty="0" smtClean="0"/>
          </a:p>
          <a:p>
            <a:r>
              <a:rPr lang="en-GB" baseline="0" dirty="0" smtClean="0"/>
              <a:t>Visual Studio Professional with MSDN offers professional developer tools and services for individual developers or small teams.</a:t>
            </a:r>
            <a:endParaRPr lang="en-GB" baseline="0" dirty="0" smtClean="0"/>
          </a:p>
          <a:p>
            <a:endParaRPr lang="en-GB" baseline="0" dirty="0" smtClean="0"/>
          </a:p>
          <a:p>
            <a:r>
              <a:rPr lang="en-GB" baseline="0" dirty="0" smtClean="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a different approach for development for Windows 10 devices. A developer license is no longer required for each device that you want to use to develop, install or test your app. You just enable a device once for these tasks from the settings for the device. That's it. No more renewing your developer licenses every 30 or 90 days!</a:t>
            </a:r>
            <a:endParaRPr lang="en-GB" dirty="0" smtClean="0"/>
          </a:p>
          <a:p>
            <a:r>
              <a:rPr lang="en-GB" dirty="0" smtClean="0"/>
              <a:t>You can </a:t>
            </a:r>
            <a:r>
              <a:rPr lang="en-GB" baseline="0" dirty="0" smtClean="0"/>
              <a:t>easily developer unlock any Windows 10 PC/laptop/tablet or Phone just by going to System Settings to allow you to deploy apps to the device directly from Visual Studio and carry out on-device debugging and testing, or just for </a:t>
            </a:r>
            <a:r>
              <a:rPr lang="en-GB" baseline="0" dirty="0" err="1" smtClean="0"/>
              <a:t>sideloading</a:t>
            </a:r>
            <a:r>
              <a:rPr lang="en-GB" baseline="0" dirty="0" smtClean="0"/>
              <a:t> apps that have not been certified by the Windows Store.</a:t>
            </a:r>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 can you do development?</a:t>
            </a:r>
            <a:endParaRPr lang="en-GB" dirty="0" smtClean="0"/>
          </a:p>
          <a:p>
            <a:r>
              <a:rPr lang="en-GB" dirty="0" smtClean="0"/>
              <a:t>Visual</a:t>
            </a:r>
            <a:r>
              <a:rPr lang="en-GB" baseline="0" dirty="0" smtClean="0"/>
              <a:t> Studio 2015 and the Tools for Windows 10 can run on PCs running Windows 10, on PCs running Windows 8.1 and on Windows Server 2012 R2.</a:t>
            </a:r>
            <a:endParaRPr lang="en-GB" baseline="0" dirty="0" smtClean="0"/>
          </a:p>
          <a:p>
            <a:r>
              <a:rPr lang="en-GB" baseline="0" dirty="0" smtClean="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for any questions on</a:t>
            </a:r>
            <a:r>
              <a:rPr lang="en-GB" baseline="0" dirty="0" smtClean="0"/>
              <a:t> how to build apps for Windows 10, and for access to the Dev Center, or to take part in the forums, go to our home on the web: dev.windows.com.</a:t>
            </a:r>
            <a:endParaRPr lang="en-GB" baseline="0" dirty="0" smtClean="0"/>
          </a:p>
          <a:p>
            <a:r>
              <a:rPr lang="en-GB" baseline="0" dirty="0" smtClean="0"/>
              <a:t>Here you will find tutorials, samples, getting started guides and access to the full documentation.</a:t>
            </a:r>
            <a:endParaRPr lang="en-GB" baseline="0" dirty="0" smtClean="0"/>
          </a:p>
          <a:p>
            <a:endParaRPr lang="en-GB" baseline="0" dirty="0" smtClean="0"/>
          </a:p>
          <a:p>
            <a:r>
              <a:rPr lang="en-GB" baseline="0" dirty="0" smtClean="0"/>
              <a:t>Everything you need to help you create great UWP apps </a:t>
            </a:r>
            <a:r>
              <a:rPr lang="en-GB" baseline="0" smtClean="0"/>
              <a:t>for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endParaRPr lang="en-US" baseline="0" dirty="0" smtClean="0"/>
          </a:p>
          <a:p>
            <a:endParaRPr lang="en-US" baseline="0" dirty="0" smtClean="0"/>
          </a:p>
          <a:p>
            <a:r>
              <a:rPr lang="en-US" baseline="0" dirty="0" smtClean="0"/>
              <a:t>&lt;click&gt;</a:t>
            </a:r>
            <a:endParaRPr lang="en-US" baseline="0" dirty="0" smtClean="0"/>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endParaRPr lang="en-US" baseline="0" dirty="0" smtClean="0"/>
          </a:p>
          <a:p>
            <a:endParaRPr lang="en-US" baseline="0" dirty="0" smtClean="0"/>
          </a:p>
          <a:p>
            <a:r>
              <a:rPr lang="en-US" baseline="0" dirty="0" smtClean="0"/>
              <a:t>&lt;click&gt;</a:t>
            </a:r>
            <a:endParaRPr lang="en-US" baseline="0" dirty="0" smtClean="0"/>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endParaRPr lang="en-US" baseline="0" dirty="0" smtClean="0"/>
          </a:p>
          <a:p>
            <a:endParaRPr lang="en-US" baseline="0" dirty="0" smtClean="0"/>
          </a:p>
          <a:p>
            <a:r>
              <a:rPr lang="en-US" baseline="0" dirty="0" smtClean="0"/>
              <a:t>&lt;click&gt;</a:t>
            </a:r>
            <a:endParaRPr lang="en-US" baseline="0" dirty="0" smtClean="0"/>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fld>
            <a:endParaRPr lang="en-GB">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Universal</a:t>
            </a:r>
            <a:r>
              <a:rPr lang="en-GB" baseline="0" dirty="0" smtClean="0"/>
              <a:t> Windows Platform?</a:t>
            </a:r>
            <a:endParaRPr lang="en-GB" baseline="0" dirty="0" smtClean="0"/>
          </a:p>
          <a:p>
            <a:r>
              <a:rPr lang="en-GB" baseline="0" dirty="0" smtClean="0"/>
              <a:t>It’s a single API surface that is consistent across all Windows 10 devices. </a:t>
            </a:r>
            <a:endParaRPr lang="en-GB" baseline="0" dirty="0" smtClean="0"/>
          </a:p>
          <a:p>
            <a:r>
              <a:rPr lang="en-GB" baseline="0" dirty="0" smtClean="0"/>
              <a:t>This guaranteed API surface is what enables developers to build a single app that can run across all devices.</a:t>
            </a:r>
            <a:endParaRPr lang="en-GB" baseline="0" dirty="0" smtClean="0"/>
          </a:p>
          <a:p>
            <a:endParaRPr lang="en-GB" baseline="0" dirty="0" smtClean="0"/>
          </a:p>
          <a:p>
            <a:r>
              <a:rPr lang="en-GB" baseline="0" dirty="0" smtClean="0"/>
              <a:t>What we’ve done is taken the Windows Runtime APIs that we first launched with Windows 8, massively expanded it and we’ve also componentized it, dividing it into a number of ‘contracts’.</a:t>
            </a:r>
            <a:endParaRPr lang="en-GB" baseline="0" dirty="0" smtClean="0"/>
          </a:p>
          <a:p>
            <a:r>
              <a:rPr lang="en-GB" baseline="0" dirty="0" smtClean="0"/>
              <a:t>Why ‘contract’? – Because these components provide a contract between the platform and you, the developer, that a certain major version of a contract will offer a guaranteed API surface and </a:t>
            </a:r>
            <a:r>
              <a:rPr lang="en-GB" baseline="0" dirty="0" err="1" smtClean="0"/>
              <a:t>behaviors</a:t>
            </a:r>
            <a:r>
              <a:rPr lang="en-GB" baseline="0" dirty="0" smtClean="0"/>
              <a:t>, even through many minor revisions. It allows us to innovate and enhance the platform by releasing updated components exposing new capabilities and allows you to develop apps against a versioned API.</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endParaRPr lang="en-GB" baseline="0" dirty="0" smtClean="0"/>
          </a:p>
          <a:p>
            <a:endParaRPr lang="en-GB" baseline="0" dirty="0" smtClean="0"/>
          </a:p>
          <a:p>
            <a:r>
              <a:rPr lang="en-GB" baseline="0" dirty="0" smtClean="0"/>
              <a:t>Here’s just a sample of some of the feature areas that UWP APIs cover.</a:t>
            </a:r>
            <a:endParaRPr lang="en-GB" baseline="0" dirty="0" smtClean="0"/>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a:t>
            </a:r>
            <a:endPar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this is a subtle change in your thinking</a:t>
            </a:r>
            <a:r>
              <a:rPr lang="en-GB" baseline="0" dirty="0" smtClean="0"/>
              <a:t> as an app developer: you’re not building apps against an OS – Windows 10 – you’re building apps against the Universal Windows Platform, which is serviced and is updated independently of the OS.</a:t>
            </a:r>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endParaRPr lang="en-US" dirty="0" smtClean="0"/>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endParaRPr lang="en-US" baseline="0" dirty="0" smtClean="0"/>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endParaRPr lang="en-US" baseline="0" dirty="0" smtClean="0"/>
          </a:p>
          <a:p>
            <a:endParaRPr lang="en-US" baseline="0" dirty="0" smtClean="0"/>
          </a:p>
          <a:p>
            <a:r>
              <a:rPr lang="en-US" baseline="0" dirty="0" smtClean="0"/>
              <a:t>The Windows Store uses this information to ensure the best available version of an app package gets deployed to target machines.</a:t>
            </a: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are thinking</a:t>
            </a:r>
            <a:r>
              <a:rPr lang="en-GB" baseline="0" dirty="0" smtClean="0"/>
              <a:t> of adaptive design, you want to build your page layouts using responsive design techniques – so no fixed widths, but instead having content that flows and can automatically adjust to relatively minor changes, such as the difference I screen size between a 4.5” screen and a 5” screen.</a:t>
            </a:r>
            <a:endParaRPr lang="en-GB" baseline="0" dirty="0" smtClean="0"/>
          </a:p>
          <a:p>
            <a:r>
              <a:rPr lang="en-GB" baseline="0" dirty="0" smtClean="0"/>
              <a:t>Many of the built-in controls have basic responsiveness built in. So they know when the user is using mouse &amp; keyboard, and when they are using touch, and modify their layout accordingly, displaying larger hit areas for touch.</a:t>
            </a:r>
            <a:endParaRPr lang="en-GB" baseline="0" dirty="0" smtClean="0"/>
          </a:p>
          <a:p>
            <a:r>
              <a:rPr lang="en-GB" baseline="0" dirty="0" smtClean="0"/>
              <a:t>But you will also need to adjust your page layouts for big changes, such as the difference in screen size between a phone and a PC. Here, features such as Visual States can be a great help.</a:t>
            </a:r>
            <a:endParaRPr lang="en-GB" baseline="0" dirty="0" smtClean="0"/>
          </a:p>
          <a:p>
            <a:r>
              <a:rPr lang="en-GB" baseline="0" dirty="0" smtClean="0"/>
              <a:t>And you may also want to employ tailored design techniques, where instead of retaining the same basic page content and adjusting layout for different screens, you create a tailored experience that is more appropriate to the device and the way the user is likely to want to interact with it.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333333"/>
                    </a:gs>
                    <a:gs pos="100000">
                      <a:srgbClr val="333333"/>
                    </a:gs>
                  </a:gsLst>
                  <a:lin ang="5400000" scaled="0"/>
                </a:gradFill>
                <a:cs typeface="Segoe UI" panose="020B0502040204020203" pitchFamily="34" charset="0"/>
              </a:rPr>
              <a:t>© 2015 Microsoft Corporation. All rights reserved. </a:t>
            </a:r>
            <a:endParaRPr lang="en-US" sz="685" dirty="0">
              <a:gradFill>
                <a:gsLst>
                  <a:gs pos="0">
                    <a:srgbClr val="333333"/>
                  </a:gs>
                  <a:gs pos="100000">
                    <a:srgbClr val="333333"/>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smtClean="0"/>
              <a:t>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15" indent="-335915">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5">
                <a:solidFill>
                  <a:srgbClr val="FFFFFF"/>
                </a:solidFill>
              </a:defRPr>
            </a:lvl2pPr>
            <a:lvl3pPr>
              <a:lnSpc>
                <a:spcPct val="100000"/>
              </a:lnSpc>
              <a:spcBef>
                <a:spcPts val="800"/>
              </a:spcBef>
              <a:defRPr sz="1865">
                <a:solidFill>
                  <a:srgbClr val="FFFFFF"/>
                </a:solidFill>
              </a:defRPr>
            </a:lvl3pPr>
            <a:lvl4pPr>
              <a:lnSpc>
                <a:spcPct val="100000"/>
              </a:lnSpc>
              <a:spcBef>
                <a:spcPts val="800"/>
              </a:spcBef>
              <a:defRPr sz="1865">
                <a:solidFill>
                  <a:srgbClr val="FFFFFF"/>
                </a:solidFill>
              </a:defRPr>
            </a:lvl4pPr>
            <a:lvl5pPr>
              <a:lnSpc>
                <a:spcPct val="100000"/>
              </a:lnSpc>
              <a:spcBef>
                <a:spcPts val="800"/>
              </a:spcBef>
              <a:defRPr sz="1865">
                <a:solidFill>
                  <a:srgbClr val="FFFFFF"/>
                </a:solidFill>
              </a:defRPr>
            </a:lvl5pPr>
          </a:lstStyle>
          <a:p>
            <a:pPr marL="0" lvl="0" indent="0" algn="l" defTabSz="895985" rtl="0" eaLnBrk="1" latinLnBrk="0" hangingPunct="1">
              <a:spcBef>
                <a:spcPct val="20000"/>
              </a:spcBef>
            </a:pPr>
            <a:r>
              <a:rPr lang="en-US" smtClean="0"/>
              <a:t>Edit Master text styles</a:t>
            </a:r>
            <a:endParaRPr lang="en-US" smtClean="0"/>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Edit Master text styles</a:t>
            </a:r>
            <a:endParaRPr lang="en-US" smtClean="0"/>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770" indent="-23685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070" indent="-33591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0"/>
            </a:lvl4pPr>
            <a:lvl5pPr>
              <a:defRPr sz="1960"/>
            </a:lvl5pPr>
          </a:lstStyle>
          <a:p>
            <a:pPr marL="0" lvl="0" indent="0" algn="l" defTabSz="895985" rtl="0" eaLnBrk="1" latinLnBrk="0" hangingPunct="1">
              <a:spcBef>
                <a:spcPct val="20000"/>
              </a:spcBef>
              <a:spcAft>
                <a:spcPts val="800"/>
              </a:spcAft>
              <a:buFont typeface="Arial" panose="020B0604020202020204" pitchFamily="34" charset="0"/>
              <a:buNone/>
            </a:pPr>
            <a:r>
              <a:rPr lang="en-US" smtClean="0"/>
              <a:t>Edit Master text styles</a:t>
            </a:r>
            <a:endParaRPr lang="en-US" smtClean="0"/>
          </a:p>
          <a:p>
            <a:pPr marL="0" lvl="1" indent="0" algn="l" defTabSz="895985" rtl="0" eaLnBrk="1" latinLnBrk="0" hangingPunct="1">
              <a:spcBef>
                <a:spcPct val="20000"/>
              </a:spcBef>
              <a:spcAft>
                <a:spcPts val="800"/>
              </a:spcAft>
              <a:buFont typeface="Arial" panose="020B0604020202020204" pitchFamily="34" charset="0"/>
              <a:buNone/>
            </a:pPr>
            <a:r>
              <a:rPr lang="en-US" smtClean="0"/>
              <a:t>Second level</a:t>
            </a:r>
            <a:endParaRPr lang="en-US" smtClean="0"/>
          </a:p>
          <a:p>
            <a:pPr marL="0" lvl="2" indent="0" algn="l" defTabSz="895985" rtl="0" eaLnBrk="1" latinLnBrk="0" hangingPunct="1">
              <a:spcBef>
                <a:spcPct val="20000"/>
              </a:spcBef>
              <a:spcAft>
                <a:spcPts val="800"/>
              </a:spcAft>
              <a:buFont typeface="Arial" panose="020B0604020202020204" pitchFamily="34" charset="0"/>
              <a:buNone/>
            </a:pPr>
            <a:r>
              <a:rPr lang="en-US" smtClean="0"/>
              <a:t>Third level</a:t>
            </a:r>
            <a:endParaRPr lang="en-US" smtClean="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404040"/>
                    </a:gs>
                    <a:gs pos="100000">
                      <a:srgbClr val="404040"/>
                    </a:gs>
                  </a:gsLst>
                  <a:lin ang="5400000" scaled="0"/>
                </a:gradFill>
                <a:cs typeface="Segoe UI" panose="020B0502040204020203" pitchFamily="34" charset="0"/>
              </a:rPr>
              <a:t>© 2015 Microsoft Corporation. All rights reserved. </a:t>
            </a:r>
            <a:endParaRPr lang="en-US" sz="685" dirty="0">
              <a:gradFill>
                <a:gsLst>
                  <a:gs pos="0">
                    <a:srgbClr val="404040"/>
                  </a:gs>
                  <a:gs pos="100000">
                    <a:srgbClr val="404040"/>
                  </a:gs>
                </a:gsLst>
                <a:lin ang="5400000" scaled="0"/>
              </a:gradFill>
              <a:cs typeface="Segoe UI" panose="020B0502040204020203" pitchFamily="34" charset="0"/>
            </a:endParaRPr>
          </a:p>
        </p:txBody>
      </p:sp>
      <p:pic>
        <p:nvPicPr>
          <p:cNvPr id="4" name="Picture 3"/>
          <p:cNvPicPr>
            <a:picLocks noChangeAspect="1"/>
          </p:cNvPicPr>
          <p:nvPr/>
        </p:nvPicPr>
        <p:blipFill>
          <a:blip r:embed="rId2" cstate="screen"/>
          <a:stretch>
            <a:fillRect/>
          </a:stretch>
        </p:blipFill>
        <p:spPr>
          <a:xfrm>
            <a:off x="450205" y="3085694"/>
            <a:ext cx="3227129" cy="68797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4"/>
              <a:gd name="connsiteY0-212" fmla="*/ 0 h 10000"/>
              <a:gd name="connsiteX1-213" fmla="*/ 10046 w 10054"/>
              <a:gd name="connsiteY1-214" fmla="*/ 693 h 10000"/>
              <a:gd name="connsiteX2-215" fmla="*/ 10054 w 10054"/>
              <a:gd name="connsiteY2-216" fmla="*/ 8579 h 10000"/>
              <a:gd name="connsiteX3-217" fmla="*/ 0 w 10054"/>
              <a:gd name="connsiteY3-218" fmla="*/ 10000 h 10000"/>
              <a:gd name="connsiteX4-219" fmla="*/ 9 w 10054"/>
              <a:gd name="connsiteY4-220" fmla="*/ 0 h 10000"/>
              <a:gd name="connsiteX0-221" fmla="*/ 9 w 10054"/>
              <a:gd name="connsiteY0-222" fmla="*/ 0 h 10000"/>
              <a:gd name="connsiteX1-223" fmla="*/ 10046 w 10054"/>
              <a:gd name="connsiteY1-224" fmla="*/ 693 h 10000"/>
              <a:gd name="connsiteX2-225" fmla="*/ 10054 w 10054"/>
              <a:gd name="connsiteY2-226" fmla="*/ 8579 h 10000"/>
              <a:gd name="connsiteX3-227" fmla="*/ 0 w 10054"/>
              <a:gd name="connsiteY3-228" fmla="*/ 10000 h 10000"/>
              <a:gd name="connsiteX4-229" fmla="*/ 9 w 10054"/>
              <a:gd name="connsiteY4-230" fmla="*/ 0 h 10000"/>
              <a:gd name="connsiteX0-231" fmla="*/ 9 w 10054"/>
              <a:gd name="connsiteY0-232" fmla="*/ 0 h 10000"/>
              <a:gd name="connsiteX1-233" fmla="*/ 10046 w 10054"/>
              <a:gd name="connsiteY1-234" fmla="*/ 693 h 10000"/>
              <a:gd name="connsiteX2-235" fmla="*/ 10054 w 10054"/>
              <a:gd name="connsiteY2-236" fmla="*/ 8579 h 10000"/>
              <a:gd name="connsiteX3-237" fmla="*/ 0 w 10054"/>
              <a:gd name="connsiteY3-238" fmla="*/ 10000 h 10000"/>
              <a:gd name="connsiteX4-239" fmla="*/ 9 w 10054"/>
              <a:gd name="connsiteY4-240" fmla="*/ 0 h 10000"/>
              <a:gd name="connsiteX0-241" fmla="*/ 9 w 10054"/>
              <a:gd name="connsiteY0-242" fmla="*/ 0 h 10000"/>
              <a:gd name="connsiteX1-243" fmla="*/ 10046 w 10054"/>
              <a:gd name="connsiteY1-244" fmla="*/ 693 h 10000"/>
              <a:gd name="connsiteX2-245" fmla="*/ 10054 w 10054"/>
              <a:gd name="connsiteY2-246" fmla="*/ 8579 h 10000"/>
              <a:gd name="connsiteX3-247" fmla="*/ 0 w 10054"/>
              <a:gd name="connsiteY3-248" fmla="*/ 10000 h 10000"/>
              <a:gd name="connsiteX4-249" fmla="*/ 9 w 10054"/>
              <a:gd name="connsiteY4-250" fmla="*/ 0 h 10000"/>
              <a:gd name="connsiteX0-251" fmla="*/ 9 w 10054"/>
              <a:gd name="connsiteY0-252" fmla="*/ 0 h 10000"/>
              <a:gd name="connsiteX1-253" fmla="*/ 10046 w 10054"/>
              <a:gd name="connsiteY1-254" fmla="*/ 693 h 10000"/>
              <a:gd name="connsiteX2-255" fmla="*/ 10054 w 10054"/>
              <a:gd name="connsiteY2-256" fmla="*/ 8579 h 10000"/>
              <a:gd name="connsiteX3-257" fmla="*/ 0 w 10054"/>
              <a:gd name="connsiteY3-258" fmla="*/ 10000 h 10000"/>
              <a:gd name="connsiteX4-259" fmla="*/ 9 w 10054"/>
              <a:gd name="connsiteY4-260" fmla="*/ 0 h 10000"/>
              <a:gd name="connsiteX0-261" fmla="*/ 9 w 10047"/>
              <a:gd name="connsiteY0-262" fmla="*/ 0 h 10000"/>
              <a:gd name="connsiteX1-263" fmla="*/ 10046 w 10047"/>
              <a:gd name="connsiteY1-264" fmla="*/ 693 h 10000"/>
              <a:gd name="connsiteX2-265" fmla="*/ 10043 w 10047"/>
              <a:gd name="connsiteY2-266" fmla="*/ 9284 h 10000"/>
              <a:gd name="connsiteX3-267" fmla="*/ 0 w 10047"/>
              <a:gd name="connsiteY3-268" fmla="*/ 10000 h 10000"/>
              <a:gd name="connsiteX4-269" fmla="*/ 9 w 10047"/>
              <a:gd name="connsiteY4-2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 name="connsiteX0-391" fmla="*/ 9 w 15000"/>
              <a:gd name="connsiteY0-392" fmla="*/ 0 h 10000"/>
              <a:gd name="connsiteX1-393" fmla="*/ 15000 w 15000"/>
              <a:gd name="connsiteY1-394" fmla="*/ 2173 h 10000"/>
              <a:gd name="connsiteX2-395" fmla="*/ 9969 w 15000"/>
              <a:gd name="connsiteY2-396" fmla="*/ 7131 h 10000"/>
              <a:gd name="connsiteX3-397" fmla="*/ 0 w 15000"/>
              <a:gd name="connsiteY3-398" fmla="*/ 10000 h 10000"/>
              <a:gd name="connsiteX4-399" fmla="*/ 9 w 15000"/>
              <a:gd name="connsiteY4-400" fmla="*/ 0 h 10000"/>
              <a:gd name="connsiteX0-401" fmla="*/ 9 w 15024"/>
              <a:gd name="connsiteY0-402" fmla="*/ 0 h 10000"/>
              <a:gd name="connsiteX1-403" fmla="*/ 15000 w 15024"/>
              <a:gd name="connsiteY1-404" fmla="*/ 2173 h 10000"/>
              <a:gd name="connsiteX2-405" fmla="*/ 15024 w 15024"/>
              <a:gd name="connsiteY2-406" fmla="*/ 7919 h 10000"/>
              <a:gd name="connsiteX3-407" fmla="*/ 0 w 15024"/>
              <a:gd name="connsiteY3-408" fmla="*/ 10000 h 10000"/>
              <a:gd name="connsiteX4-409" fmla="*/ 9 w 15024"/>
              <a:gd name="connsiteY4-410" fmla="*/ 0 h 10000"/>
              <a:gd name="connsiteX0-411" fmla="*/ 9 w 15024"/>
              <a:gd name="connsiteY0-412" fmla="*/ 0 h 10000"/>
              <a:gd name="connsiteX1-413" fmla="*/ 15000 w 15024"/>
              <a:gd name="connsiteY1-414" fmla="*/ 2173 h 10000"/>
              <a:gd name="connsiteX2-415" fmla="*/ 15024 w 15024"/>
              <a:gd name="connsiteY2-416" fmla="*/ 7906 h 10000"/>
              <a:gd name="connsiteX3-417" fmla="*/ 0 w 15024"/>
              <a:gd name="connsiteY3-418" fmla="*/ 10000 h 10000"/>
              <a:gd name="connsiteX4-419" fmla="*/ 9 w 15024"/>
              <a:gd name="connsiteY4-420" fmla="*/ 0 h 10000"/>
              <a:gd name="connsiteX0-421" fmla="*/ 1 w 15016"/>
              <a:gd name="connsiteY0-422" fmla="*/ 0 h 10053"/>
              <a:gd name="connsiteX1-423" fmla="*/ 14992 w 15016"/>
              <a:gd name="connsiteY1-424" fmla="*/ 2173 h 10053"/>
              <a:gd name="connsiteX2-425" fmla="*/ 15016 w 15016"/>
              <a:gd name="connsiteY2-426" fmla="*/ 7906 h 10053"/>
              <a:gd name="connsiteX3-427" fmla="*/ 20 w 15016"/>
              <a:gd name="connsiteY3-428" fmla="*/ 10053 h 10053"/>
              <a:gd name="connsiteX4-429" fmla="*/ 1 w 15016"/>
              <a:gd name="connsiteY4-430" fmla="*/ 0 h 10053"/>
              <a:gd name="connsiteX0-431" fmla="*/ 9 w 15024"/>
              <a:gd name="connsiteY0-432" fmla="*/ 0 h 10040"/>
              <a:gd name="connsiteX1-433" fmla="*/ 15000 w 15024"/>
              <a:gd name="connsiteY1-434" fmla="*/ 2173 h 10040"/>
              <a:gd name="connsiteX2-435" fmla="*/ 15024 w 15024"/>
              <a:gd name="connsiteY2-436" fmla="*/ 7906 h 10040"/>
              <a:gd name="connsiteX3-437" fmla="*/ 0 w 15024"/>
              <a:gd name="connsiteY3-438" fmla="*/ 10040 h 10040"/>
              <a:gd name="connsiteX4-439" fmla="*/ 9 w 15024"/>
              <a:gd name="connsiteY4-440" fmla="*/ 0 h 10040"/>
              <a:gd name="connsiteX0-441" fmla="*/ 9 w 15139"/>
              <a:gd name="connsiteY0-442" fmla="*/ 0 h 10040"/>
              <a:gd name="connsiteX1-443" fmla="*/ 15139 w 15139"/>
              <a:gd name="connsiteY1-444" fmla="*/ 2200 h 10040"/>
              <a:gd name="connsiteX2-445" fmla="*/ 15024 w 15139"/>
              <a:gd name="connsiteY2-446" fmla="*/ 7906 h 10040"/>
              <a:gd name="connsiteX3-447" fmla="*/ 0 w 15139"/>
              <a:gd name="connsiteY3-448" fmla="*/ 10040 h 10040"/>
              <a:gd name="connsiteX4-449" fmla="*/ 9 w 15139"/>
              <a:gd name="connsiteY4-450" fmla="*/ 0 h 10040"/>
              <a:gd name="connsiteX0-451" fmla="*/ 9 w 15139"/>
              <a:gd name="connsiteY0-452" fmla="*/ 0 h 10040"/>
              <a:gd name="connsiteX1-453" fmla="*/ 15139 w 15139"/>
              <a:gd name="connsiteY1-454" fmla="*/ 2200 h 10040"/>
              <a:gd name="connsiteX2-455" fmla="*/ 15024 w 15139"/>
              <a:gd name="connsiteY2-456" fmla="*/ 7906 h 10040"/>
              <a:gd name="connsiteX3-457" fmla="*/ 0 w 15139"/>
              <a:gd name="connsiteY3-458" fmla="*/ 10040 h 10040"/>
              <a:gd name="connsiteX4-459" fmla="*/ 9 w 15139"/>
              <a:gd name="connsiteY4-460" fmla="*/ 0 h 10040"/>
              <a:gd name="connsiteX0-461" fmla="*/ 9 w 15139"/>
              <a:gd name="connsiteY0-462" fmla="*/ 0 h 10040"/>
              <a:gd name="connsiteX1-463" fmla="*/ 15139 w 15139"/>
              <a:gd name="connsiteY1-464" fmla="*/ 2200 h 10040"/>
              <a:gd name="connsiteX2-465" fmla="*/ 15024 w 15139"/>
              <a:gd name="connsiteY2-466" fmla="*/ 7906 h 10040"/>
              <a:gd name="connsiteX3-467" fmla="*/ 0 w 15139"/>
              <a:gd name="connsiteY3-468" fmla="*/ 10040 h 10040"/>
              <a:gd name="connsiteX4-469" fmla="*/ 9 w 15139"/>
              <a:gd name="connsiteY4-470" fmla="*/ 0 h 10040"/>
              <a:gd name="connsiteX0-471" fmla="*/ 9 w 15148"/>
              <a:gd name="connsiteY0-472" fmla="*/ 0 h 10040"/>
              <a:gd name="connsiteX1-473" fmla="*/ 15139 w 15148"/>
              <a:gd name="connsiteY1-474" fmla="*/ 2200 h 10040"/>
              <a:gd name="connsiteX2-475" fmla="*/ 15135 w 15148"/>
              <a:gd name="connsiteY2-476" fmla="*/ 7906 h 10040"/>
              <a:gd name="connsiteX3-477" fmla="*/ 0 w 15148"/>
              <a:gd name="connsiteY3-478" fmla="*/ 10040 h 10040"/>
              <a:gd name="connsiteX4-479" fmla="*/ 9 w 15148"/>
              <a:gd name="connsiteY4-480" fmla="*/ 0 h 10040"/>
              <a:gd name="connsiteX0-481" fmla="*/ 9 w 15143"/>
              <a:gd name="connsiteY0-482" fmla="*/ 0 h 10040"/>
              <a:gd name="connsiteX1-483" fmla="*/ 15111 w 15143"/>
              <a:gd name="connsiteY1-484" fmla="*/ 2240 h 10040"/>
              <a:gd name="connsiteX2-485" fmla="*/ 15135 w 15143"/>
              <a:gd name="connsiteY2-486" fmla="*/ 7906 h 10040"/>
              <a:gd name="connsiteX3-487" fmla="*/ 0 w 15143"/>
              <a:gd name="connsiteY3-488" fmla="*/ 10040 h 10040"/>
              <a:gd name="connsiteX4-489" fmla="*/ 9 w 15143"/>
              <a:gd name="connsiteY4-490" fmla="*/ 0 h 10040"/>
              <a:gd name="connsiteX0-491" fmla="*/ 9 w 15141"/>
              <a:gd name="connsiteY0-492" fmla="*/ 0 h 10040"/>
              <a:gd name="connsiteX1-493" fmla="*/ 15083 w 15141"/>
              <a:gd name="connsiteY1-494" fmla="*/ 2187 h 10040"/>
              <a:gd name="connsiteX2-495" fmla="*/ 15135 w 15141"/>
              <a:gd name="connsiteY2-496" fmla="*/ 7906 h 10040"/>
              <a:gd name="connsiteX3-497" fmla="*/ 0 w 15141"/>
              <a:gd name="connsiteY3-498" fmla="*/ 10040 h 10040"/>
              <a:gd name="connsiteX4-499" fmla="*/ 9 w 15141"/>
              <a:gd name="connsiteY4-500" fmla="*/ 0 h 10040"/>
              <a:gd name="connsiteX0-501" fmla="*/ 9 w 15083"/>
              <a:gd name="connsiteY0-502" fmla="*/ 0 h 10040"/>
              <a:gd name="connsiteX1-503" fmla="*/ 15083 w 15083"/>
              <a:gd name="connsiteY1-504" fmla="*/ 2187 h 10040"/>
              <a:gd name="connsiteX2-505" fmla="*/ 15052 w 15083"/>
              <a:gd name="connsiteY2-506" fmla="*/ 7906 h 10040"/>
              <a:gd name="connsiteX3-507" fmla="*/ 0 w 15083"/>
              <a:gd name="connsiteY3-508" fmla="*/ 10040 h 10040"/>
              <a:gd name="connsiteX4-509" fmla="*/ 9 w 15083"/>
              <a:gd name="connsiteY4-510" fmla="*/ 0 h 10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5"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4715" rtl="0" eaLnBrk="1" latinLnBrk="0" hangingPunct="1">
              <a:spcBef>
                <a:spcPct val="20000"/>
              </a:spcBef>
              <a:spcAft>
                <a:spcPts val="1600"/>
              </a:spcAft>
            </a:pPr>
            <a:r>
              <a:rPr lang="en-US" smtClean="0"/>
              <a:t>Click to edit Master text styles</a:t>
            </a:r>
            <a:endParaRPr lang="en-US" smtClean="0"/>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13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729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0" baseline="0"/>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
        <p:nvSpPr>
          <p:cNvPr id="5" name="Footer Placeholder 6"/>
          <p:cNvSpPr txBox="1"/>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endParaRPr lang="en-US" sz="800" dirty="0" smtClean="0">
              <a:solidFill>
                <a:srgbClr val="666666"/>
              </a:solidFill>
            </a:endParaRPr>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5" kern="1200" dirty="0" smtClean="0">
                <a:gradFill>
                  <a:gsLst>
                    <a:gs pos="1299">
                      <a:schemeClr val="tx1"/>
                    </a:gs>
                    <a:gs pos="100000">
                      <a:schemeClr val="tx1"/>
                    </a:gs>
                  </a:gsLst>
                  <a:lin ang="5400000" scaled="0"/>
                </a:gradFill>
                <a:latin typeface="+mj-lt"/>
                <a:ea typeface="+mn-ea"/>
                <a:cs typeface="+mn-cs"/>
              </a:defRPr>
            </a:lvl1pPr>
          </a:lstStyle>
          <a:p>
            <a:pPr marL="0" lvl="0" indent="0" algn="l" defTabSz="89471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915" indent="-335915">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smtClean="0"/>
              <a:t>Click to 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7675" indent="0">
              <a:buNone/>
              <a:defRPr/>
            </a:lvl4pPr>
            <a:lvl5pPr marL="67183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60"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5" spc="0" baseline="0">
                <a:solidFill>
                  <a:schemeClr val="tx1"/>
                </a:solidFill>
                <a:latin typeface="+mn-lt"/>
              </a:defRPr>
            </a:lvl1pPr>
          </a:lstStyle>
          <a:p>
            <a:pPr lvl="0"/>
            <a:r>
              <a:rPr lang="en-US" dirty="0" smtClean="0"/>
              <a:t>Speaker Name</a:t>
            </a:r>
            <a:endParaRPr lang="en-US" dirty="0" smtClean="0"/>
          </a:p>
        </p:txBody>
      </p:sp>
      <p:grpSp>
        <p:nvGrpSpPr>
          <p:cNvPr id="35" name="Group 34"/>
          <p:cNvGrpSpPr/>
          <p:nvPr userDrawn="1"/>
        </p:nvGrpSpPr>
        <p:grpSpPr>
          <a:xfrm>
            <a:off x="634064" y="2084621"/>
            <a:ext cx="1802167" cy="2511982"/>
            <a:chOff x="274638" y="0"/>
            <a:chExt cx="1254126" cy="1747838"/>
          </a:xfrm>
        </p:grpSpPr>
        <p:sp>
          <p:nvSpPr>
            <p:cNvPr id="33" name="Freeform 19"/>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lstStyle/>
            <a:p>
              <a:endParaRPr lang="en-US" sz="1765">
                <a:solidFill>
                  <a:srgbClr val="4D4D4D"/>
                </a:solidFill>
              </a:endParaRPr>
            </a:p>
          </p:txBody>
        </p:sp>
        <p:sp>
          <p:nvSpPr>
            <p:cNvPr id="34" name="Freeform 20"/>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5" dirty="0" smtClean="0">
                <a:solidFill>
                  <a:srgbClr val="4D4D4D"/>
                </a:solidFill>
              </a:rPr>
              <a:t>Demo</a:t>
            </a:r>
            <a:endParaRPr lang="en-US" dirty="0">
              <a:solidFill>
                <a:srgbClr val="4D4D4D"/>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30" baseline="0">
                <a:solidFill>
                  <a:schemeClr val="tx2"/>
                </a:solidFill>
              </a:defRPr>
            </a:lvl1pPr>
          </a:lstStyle>
          <a:p>
            <a:pPr lvl="0"/>
            <a:r>
              <a:rPr lang="en-US" dirty="0" smtClean="0"/>
              <a:t>Click to enter subtitle</a:t>
            </a:r>
            <a:endParaRPr lang="en-US" dirty="0" smtClean="0"/>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2" name="Freeform 5"/>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3" name="Freeform 6"/>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4" name="Freeform 7"/>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5" name="Freeform 8"/>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6" name="Freeform 9"/>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32" name="Freeform 14"/>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5985"/>
              <a:r>
                <a:rPr lang="en-US" altLang="en-US" sz="880"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5985"/>
              <a:r>
                <a:rPr lang="en-US" altLang="en-US" sz="880"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5"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solidFill>
                  <a:srgbClr val="171717"/>
                </a:solidFill>
              </a:defRPr>
            </a:lvl1pPr>
          </a:lstStyle>
          <a:p>
            <a:pPr lvl="0"/>
            <a:r>
              <a:rPr lang="en-US" dirty="0" smtClean="0"/>
              <a:t>Speaker Name</a:t>
            </a:r>
            <a:endParaRPr lang="en-US" dirty="0" smtClean="0"/>
          </a:p>
        </p:txBody>
      </p:sp>
      <p:pic>
        <p:nvPicPr>
          <p:cNvPr id="8" name="Picture 7"/>
          <p:cNvPicPr>
            <a:picLocks noChangeAspect="1"/>
          </p:cNvPicPr>
          <p:nvPr userDrawn="1"/>
        </p:nvPicPr>
        <p:blipFill>
          <a:blip r:embed="rId2" cstate="screen"/>
          <a:stretch>
            <a:fillRect/>
          </a:stretch>
        </p:blipFill>
        <p:spPr bwMode="invGray">
          <a:xfrm>
            <a:off x="10354018" y="6146867"/>
            <a:ext cx="1355630" cy="2894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130" fontAlgn="auto">
              <a:lnSpc>
                <a:spcPct val="90000"/>
              </a:lnSpc>
              <a:spcBef>
                <a:spcPts val="600"/>
              </a:spcBef>
              <a:spcAft>
                <a:spcPts val="0"/>
              </a:spcAft>
            </a:pPr>
            <a:r>
              <a:rPr lang="en-US" sz="7195" dirty="0" smtClean="0">
                <a:solidFill>
                  <a:prstClr val="white"/>
                </a:solidFill>
                <a:latin typeface="Segoe UI Light" panose="020B0502040204020203"/>
                <a:ea typeface="+mn-ea"/>
                <a:cs typeface="+mn-cs"/>
              </a:rPr>
              <a:t>DEMO</a:t>
            </a:r>
            <a:endParaRPr lang="en-US" sz="7195" dirty="0" smtClean="0">
              <a:solidFill>
                <a:prstClr val="white"/>
              </a:solidFill>
              <a:latin typeface="Segoe UI Light" panose="020B0502040204020203"/>
              <a:ea typeface="+mn-ea"/>
              <a:cs typeface="+mn-cs"/>
            </a:endParaRP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5">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5" Type="http://schemas.openxmlformats.org/officeDocument/2006/relationships/theme" Target="../theme/theme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5" Type="http://schemas.openxmlformats.org/officeDocument/2006/relationships/theme" Target="../theme/theme2.xml"/><Relationship Id="rId34" Type="http://schemas.openxmlformats.org/officeDocument/2006/relationships/slideLayout" Target="../slideLayouts/slideLayout78.xml"/><Relationship Id="rId33" Type="http://schemas.openxmlformats.org/officeDocument/2006/relationships/slideLayout" Target="../slideLayouts/slideLayout77.xml"/><Relationship Id="rId32" Type="http://schemas.openxmlformats.org/officeDocument/2006/relationships/slideLayout" Target="../slideLayouts/slideLayout76.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3" Type="http://schemas.openxmlformats.org/officeDocument/2006/relationships/slideLayout" Target="../slideLayouts/slideLayout47.xml"/><Relationship Id="rId29" Type="http://schemas.openxmlformats.org/officeDocument/2006/relationships/slideLayout" Target="../slideLayouts/slideLayout73.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0" Type="http://schemas.openxmlformats.org/officeDocument/2006/relationships/slideLayout" Target="../slideLayouts/slideLayout64.xml"/><Relationship Id="rId2" Type="http://schemas.openxmlformats.org/officeDocument/2006/relationships/slideLayout" Target="../slideLayouts/slideLayout46.xml"/><Relationship Id="rId19" Type="http://schemas.openxmlformats.org/officeDocument/2006/relationships/slideLayout" Target="../slideLayouts/slideLayout63.xml"/><Relationship Id="rId18" Type="http://schemas.openxmlformats.org/officeDocument/2006/relationships/slideLayout" Target="../slideLayouts/slideLayout62.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0" Type="http://schemas.openxmlformats.org/officeDocument/2006/relationships/theme" Target="../theme/theme3.xml"/><Relationship Id="rId3" Type="http://schemas.openxmlformats.org/officeDocument/2006/relationships/slideLayout" Target="../slideLayouts/slideLayout81.xml"/><Relationship Id="rId29" Type="http://schemas.openxmlformats.org/officeDocument/2006/relationships/image" Target="../media/image7.png"/><Relationship Id="rId28" Type="http://schemas.openxmlformats.org/officeDocument/2006/relationships/slideLayout" Target="../slideLayouts/slideLayout106.xml"/><Relationship Id="rId27" Type="http://schemas.openxmlformats.org/officeDocument/2006/relationships/slideLayout" Target="../slideLayouts/slideLayout105.xml"/><Relationship Id="rId26" Type="http://schemas.openxmlformats.org/officeDocument/2006/relationships/slideLayout" Target="../slideLayouts/slideLayout104.xml"/><Relationship Id="rId25" Type="http://schemas.openxmlformats.org/officeDocument/2006/relationships/slideLayout" Target="../slideLayouts/slideLayout103.xml"/><Relationship Id="rId24" Type="http://schemas.openxmlformats.org/officeDocument/2006/relationships/slideLayout" Target="../slideLayouts/slideLayout102.xml"/><Relationship Id="rId23" Type="http://schemas.openxmlformats.org/officeDocument/2006/relationships/slideLayout" Target="../slideLayouts/slideLayout101.xml"/><Relationship Id="rId22" Type="http://schemas.openxmlformats.org/officeDocument/2006/relationships/slideLayout" Target="../slideLayouts/slideLayout100.xml"/><Relationship Id="rId21" Type="http://schemas.openxmlformats.org/officeDocument/2006/relationships/slideLayout" Target="../slideLayouts/slideLayout99.xml"/><Relationship Id="rId20" Type="http://schemas.openxmlformats.org/officeDocument/2006/relationships/slideLayout" Target="../slideLayouts/slideLayout98.xml"/><Relationship Id="rId2" Type="http://schemas.openxmlformats.org/officeDocument/2006/relationships/slideLayout" Target="../slideLayouts/slideLayout80.xml"/><Relationship Id="rId19" Type="http://schemas.openxmlformats.org/officeDocument/2006/relationships/slideLayout" Target="../slideLayouts/slideLayout97.xml"/><Relationship Id="rId18" Type="http://schemas.openxmlformats.org/officeDocument/2006/relationships/slideLayout" Target="../slideLayouts/slideLayout96.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5.xml"/><Relationship Id="rId8" Type="http://schemas.openxmlformats.org/officeDocument/2006/relationships/slideLayout" Target="../slideLayouts/slideLayout114.xml"/><Relationship Id="rId7" Type="http://schemas.openxmlformats.org/officeDocument/2006/relationships/slideLayout" Target="../slideLayouts/slideLayout113.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 Id="rId3" Type="http://schemas.openxmlformats.org/officeDocument/2006/relationships/slideLayout" Target="../slideLayouts/slideLayout109.xml"/><Relationship Id="rId27" Type="http://schemas.openxmlformats.org/officeDocument/2006/relationships/theme" Target="../theme/theme4.xml"/><Relationship Id="rId26" Type="http://schemas.openxmlformats.org/officeDocument/2006/relationships/image" Target="../media/image7.png"/><Relationship Id="rId25" Type="http://schemas.openxmlformats.org/officeDocument/2006/relationships/slideLayout" Target="../slideLayouts/slideLayout131.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0" Type="http://schemas.openxmlformats.org/officeDocument/2006/relationships/slideLayout" Target="../slideLayouts/slideLayout126.xml"/><Relationship Id="rId2" Type="http://schemas.openxmlformats.org/officeDocument/2006/relationships/slideLayout" Target="../slideLayouts/slideLayout108.xml"/><Relationship Id="rId19" Type="http://schemas.openxmlformats.org/officeDocument/2006/relationships/slideLayout" Target="../slideLayouts/slideLayout125.xml"/><Relationship Id="rId18" Type="http://schemas.openxmlformats.org/officeDocument/2006/relationships/slideLayout" Target="../slideLayouts/slideLayout124.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userDrawn="1"/>
        </p:nvPicPr>
        <p:blipFill>
          <a:blip r:embed="rId29"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p:nvPicPr>
        <p:blipFill>
          <a:blip r:embed="rId26"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0.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8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9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8.xml"/><Relationship Id="rId4" Type="http://schemas.openxmlformats.org/officeDocument/2006/relationships/image" Target="../media/image59.jpeg"/><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8.xml"/><Relationship Id="rId4" Type="http://schemas.openxmlformats.org/officeDocument/2006/relationships/image" Target="../media/image61.png"/><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8.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5" Type="http://schemas.openxmlformats.org/officeDocument/2006/relationships/notesSlide" Target="../notesSlides/notesSlide2.xml"/><Relationship Id="rId14" Type="http://schemas.openxmlformats.org/officeDocument/2006/relationships/slideLayout" Target="../slideLayouts/slideLayout99.xml"/><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jpe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8" Type="http://schemas.openxmlformats.org/officeDocument/2006/relationships/notesSlide" Target="../notesSlides/notesSlide3.xml"/><Relationship Id="rId37" Type="http://schemas.openxmlformats.org/officeDocument/2006/relationships/slideLayout" Target="../slideLayouts/slideLayout99.xml"/><Relationship Id="rId36" Type="http://schemas.openxmlformats.org/officeDocument/2006/relationships/image" Target="../media/image17.png"/><Relationship Id="rId35" Type="http://schemas.openxmlformats.org/officeDocument/2006/relationships/image" Target="../media/image16.png"/><Relationship Id="rId34" Type="http://schemas.openxmlformats.org/officeDocument/2006/relationships/image" Target="../media/image15.png"/><Relationship Id="rId33" Type="http://schemas.openxmlformats.org/officeDocument/2006/relationships/image" Target="../media/image14.png"/><Relationship Id="rId32" Type="http://schemas.openxmlformats.org/officeDocument/2006/relationships/image" Target="../media/image13.png"/><Relationship Id="rId31" Type="http://schemas.openxmlformats.org/officeDocument/2006/relationships/image" Target="../media/image12.png"/><Relationship Id="rId30" Type="http://schemas.openxmlformats.org/officeDocument/2006/relationships/image" Target="../media/image11.png"/><Relationship Id="rId3" Type="http://schemas.openxmlformats.org/officeDocument/2006/relationships/image" Target="../media/image26.png"/><Relationship Id="rId29" Type="http://schemas.openxmlformats.org/officeDocument/2006/relationships/image" Target="../media/image22.png"/><Relationship Id="rId28" Type="http://schemas.openxmlformats.org/officeDocument/2006/relationships/image" Target="../media/image23.png"/><Relationship Id="rId27" Type="http://schemas.openxmlformats.org/officeDocument/2006/relationships/image" Target="../media/image21.png"/><Relationship Id="rId26" Type="http://schemas.openxmlformats.org/officeDocument/2006/relationships/image" Target="../media/image20.jpeg"/><Relationship Id="rId25" Type="http://schemas.openxmlformats.org/officeDocument/2006/relationships/image" Target="../media/image19.png"/><Relationship Id="rId24" Type="http://schemas.openxmlformats.org/officeDocument/2006/relationships/image" Target="../media/image18.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88.xml"/><Relationship Id="rId2" Type="http://schemas.openxmlformats.org/officeDocument/2006/relationships/image" Target="../media/image66.png"/><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0.xml"/><Relationship Id="rId1" Type="http://schemas.openxmlformats.org/officeDocument/2006/relationships/image" Target="../media/image67.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0.xml"/><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0.xml"/><Relationship Id="rId2" Type="http://schemas.openxmlformats.org/officeDocument/2006/relationships/image" Target="../media/image48.png"/><Relationship Id="rId1"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r>
              <a:rPr lang="en-US" altLang="en-GB" dirty="0"/>
              <a:t>Zheng Guifeng</a:t>
            </a:r>
            <a:endParaRPr lang="en-US" altLang="en-GB"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en-GB" dirty="0"/>
              <a:t>UWP App</a:t>
            </a:r>
            <a:br>
              <a:rPr lang="en-GB" dirty="0"/>
            </a:br>
            <a:endParaRPr lang="en-GB" dirty="0"/>
          </a:p>
        </p:txBody>
      </p:sp>
      <p:sp>
        <p:nvSpPr>
          <p:cNvPr id="4" name="Text Placeholder 3"/>
          <p:cNvSpPr>
            <a:spLocks noGrp="1"/>
          </p:cNvSpPr>
          <p:nvPr>
            <p:ph type="body" sz="quarter" idx="10"/>
          </p:nvPr>
        </p:nvSpPr>
        <p:spPr>
          <a:xfrm>
            <a:off x="269239" y="1335862"/>
            <a:ext cx="11653523" cy="5034915"/>
          </a:xfrm>
        </p:spPr>
        <p:txBody>
          <a:bodyPr/>
          <a:lstStyle/>
          <a:p>
            <a:r>
              <a:rPr lang="en-US" altLang="en-GB" dirty="0"/>
              <a:t>C</a:t>
            </a:r>
            <a:r>
              <a:rPr lang="en-GB" dirty="0"/>
              <a:t>ommon API surface across all devices</a:t>
            </a:r>
            <a:endParaRPr lang="en-GB" dirty="0"/>
          </a:p>
          <a:p>
            <a:pPr lvl="1"/>
            <a:r>
              <a:rPr lang="en-US" altLang="en-GB" dirty="0"/>
              <a:t>Use t</a:t>
            </a:r>
            <a:r>
              <a:rPr lang="en-GB" dirty="0"/>
              <a:t>he core APIs</a:t>
            </a:r>
            <a:r>
              <a:rPr lang="en-US" altLang="en-GB" dirty="0"/>
              <a:t>, run on any Windows 10 device</a:t>
            </a:r>
            <a:endParaRPr lang="en-US" altLang="en-GB" dirty="0"/>
          </a:p>
          <a:p>
            <a:r>
              <a:rPr lang="en-GB" dirty="0"/>
              <a:t>Extension SDKs</a:t>
            </a:r>
            <a:endParaRPr lang="en-GB" dirty="0"/>
          </a:p>
          <a:p>
            <a:pPr lvl="1"/>
            <a:r>
              <a:rPr lang="en-GB" dirty="0"/>
              <a:t>Extension SDKs add specialized APIs for each device class</a:t>
            </a:r>
            <a:endParaRPr lang="en-GB" dirty="0"/>
          </a:p>
          <a:p>
            <a:r>
              <a:rPr lang="en-US" altLang="en-GB" dirty="0"/>
              <a:t>P</a:t>
            </a:r>
            <a:r>
              <a:rPr lang="en-GB" dirty="0"/>
              <a:t>ackaged using the .AppX</a:t>
            </a:r>
            <a:endParaRPr lang="en-GB" dirty="0"/>
          </a:p>
          <a:p>
            <a:pPr lvl="1"/>
            <a:r>
              <a:rPr lang="en-US" altLang="en-GB" dirty="0"/>
              <a:t>E</a:t>
            </a:r>
            <a:r>
              <a:rPr lang="en-GB" dirty="0"/>
              <a:t>nsures th</a:t>
            </a:r>
            <a:r>
              <a:rPr lang="en-US" altLang="en-GB" dirty="0"/>
              <a:t>e</a:t>
            </a:r>
            <a:r>
              <a:rPr lang="en-GB" dirty="0"/>
              <a:t> apps can be </a:t>
            </a:r>
            <a:r>
              <a:rPr lang="en-US" altLang="en-GB" dirty="0"/>
              <a:t>installed,</a:t>
            </a:r>
            <a:r>
              <a:rPr lang="en-GB" dirty="0"/>
              <a:t> deployed and updated seamlessly</a:t>
            </a:r>
            <a:endParaRPr lang="en-GB" dirty="0"/>
          </a:p>
          <a:p>
            <a:r>
              <a:rPr lang="en-US" altLang="en-GB" dirty="0"/>
              <a:t>O</a:t>
            </a:r>
            <a:r>
              <a:rPr lang="en-GB" dirty="0"/>
              <a:t>ne store for all devices</a:t>
            </a:r>
            <a:endParaRPr lang="en-GB" dirty="0"/>
          </a:p>
          <a:p>
            <a:pPr lvl="1"/>
            <a:r>
              <a:rPr lang="en-GB" dirty="0"/>
              <a:t>You submit and manage all your apps for Windows devices in one place</a:t>
            </a:r>
            <a:endParaRPr lang="en-GB" dirty="0"/>
          </a:p>
          <a:p>
            <a:r>
              <a:rPr lang="en-US" altLang="en-GB" dirty="0"/>
              <a:t>Support adaptive controls and input</a:t>
            </a:r>
            <a:endParaRPr lang="en-GB" sz="1960" dirty="0"/>
          </a:p>
          <a:p>
            <a:pPr lvl="1"/>
            <a:r>
              <a:rPr lang="en-GB" sz="1960" dirty="0">
                <a:sym typeface="+mn-ea"/>
              </a:rPr>
              <a:t>UI elements works based on the number of screen pixels available on the device</a:t>
            </a:r>
            <a:endParaRPr lang="en-GB" sz="1960"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endParaRPr lang="en-GB" dirty="0"/>
          </a:p>
          <a:p>
            <a:pPr lvl="1"/>
            <a:r>
              <a:rPr lang="en-GB" dirty="0"/>
              <a:t>Running on any device</a:t>
            </a:r>
            <a:endParaRPr lang="en-GB" dirty="0"/>
          </a:p>
          <a:p>
            <a:pPr lvl="1"/>
            <a:r>
              <a:rPr lang="en-GB" dirty="0"/>
              <a:t>Testing for capabilities</a:t>
            </a:r>
            <a:endParaRPr lang="en-GB" dirty="0"/>
          </a:p>
          <a:p>
            <a:pPr lvl="1"/>
            <a:r>
              <a:rPr lang="en-GB" dirty="0"/>
              <a:t>Adjusting to devices</a:t>
            </a:r>
            <a:endParaRPr lang="en-GB" dirty="0"/>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solidFill>
                <a:schemeClr val="tx1"/>
              </a:solidFill>
            </a:endParaRPr>
          </a:p>
        </p:txBody>
      </p:sp>
      <p:pic>
        <p:nvPicPr>
          <p:cNvPr id="16" name="Picture 15"/>
          <p:cNvPicPr>
            <a:picLocks noChangeAspect="1"/>
          </p:cNvPicPr>
          <p:nvPr/>
        </p:nvPicPr>
        <p:blipFill>
          <a:blip r:embed="rId1" cstate="screen"/>
          <a:stretch>
            <a:fillRect/>
          </a:stretch>
        </p:blipFill>
        <p:spPr>
          <a:xfrm>
            <a:off x="446587" y="3083106"/>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Phone</a:t>
                </a:r>
                <a:endParaRPr lang="en-US" sz="2000" dirty="0"/>
              </a:p>
              <a:p>
                <a:pPr algn="ctr">
                  <a:lnSpc>
                    <a:spcPct val="90000"/>
                  </a:lnSpc>
                  <a:spcBef>
                    <a:spcPts val="600"/>
                  </a:spcBef>
                </a:pPr>
                <a:r>
                  <a:rPr lang="en-US" sz="1400" dirty="0"/>
                  <a:t>Device</a:t>
                </a:r>
                <a:endParaRPr lang="en-US" sz="2000"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Xbox</a:t>
                </a:r>
                <a:endParaRPr lang="en-US" sz="2000" dirty="0"/>
              </a:p>
              <a:p>
                <a:pPr algn="ctr">
                  <a:lnSpc>
                    <a:spcPct val="90000"/>
                  </a:lnSpc>
                  <a:spcBef>
                    <a:spcPts val="600"/>
                  </a:spcBef>
                </a:pPr>
                <a:r>
                  <a:rPr lang="en-US" sz="1400" dirty="0"/>
                  <a:t>Device</a:t>
                </a:r>
                <a:endParaRPr lang="en-US" sz="2000"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Desktop</a:t>
                </a:r>
                <a:endParaRPr lang="en-US" sz="2000" dirty="0"/>
              </a:p>
              <a:p>
                <a:pPr algn="ctr">
                  <a:lnSpc>
                    <a:spcPct val="90000"/>
                  </a:lnSpc>
                  <a:spcBef>
                    <a:spcPts val="600"/>
                  </a:spcBef>
                </a:pPr>
                <a:r>
                  <a:rPr lang="en-US" sz="1400" dirty="0"/>
                  <a:t>Device</a:t>
                </a:r>
                <a:endParaRPr lang="en-US" sz="2000"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solidFill>
                      <a:schemeClr val="tx2">
                        <a:lumMod val="25000"/>
                      </a:schemeClr>
                    </a:solidFill>
                  </a:rPr>
                  <a:t>Universal Windows Platform</a:t>
                </a:r>
                <a:endParaRPr lang="en-US" sz="2000" dirty="0">
                  <a:solidFill>
                    <a:schemeClr val="tx2">
                      <a:lumMod val="25000"/>
                    </a:schemeClr>
                  </a:solidFill>
                </a:endParaRP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000" dirty="0"/>
                <a:t>Windows App</a:t>
              </a:r>
              <a:endParaRPr lang="en-US" sz="2000" dirty="0"/>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endParaRPr lang="en-GB" dirty="0"/>
          </a:p>
          <a:p>
            <a:pPr lvl="1"/>
            <a:r>
              <a:rPr lang="en-GB" dirty="0"/>
              <a:t>One Windows core for all devices</a:t>
            </a:r>
            <a:endParaRPr lang="en-GB" dirty="0"/>
          </a:p>
          <a:p>
            <a:r>
              <a:rPr lang="en-GB" dirty="0"/>
              <a:t>One App Platform</a:t>
            </a:r>
            <a:endParaRPr lang="en-GB" dirty="0"/>
          </a:p>
          <a:p>
            <a:pPr lvl="1"/>
            <a:r>
              <a:rPr lang="en-GB" dirty="0"/>
              <a:t>Apps run across every family</a:t>
            </a:r>
            <a:endParaRPr lang="en-GB" dirty="0"/>
          </a:p>
          <a:p>
            <a:r>
              <a:rPr lang="en-GB" dirty="0"/>
              <a:t>One Dev Center</a:t>
            </a:r>
            <a:endParaRPr lang="en-GB" dirty="0"/>
          </a:p>
          <a:p>
            <a:pPr lvl="1"/>
            <a:r>
              <a:rPr lang="en-GB" dirty="0"/>
              <a:t>Single submission flow and dashboard </a:t>
            </a:r>
            <a:endParaRPr lang="en-GB" dirty="0"/>
          </a:p>
          <a:p>
            <a:r>
              <a:rPr lang="en-GB" dirty="0"/>
              <a:t>One Store                                                    </a:t>
            </a:r>
            <a:endParaRPr lang="en-GB" dirty="0"/>
          </a:p>
          <a:p>
            <a:pPr lvl="1"/>
            <a:r>
              <a:rPr lang="en-GB" dirty="0"/>
              <a:t>Global reach, local monetization         </a:t>
            </a:r>
            <a:br>
              <a:rPr lang="en-GB" dirty="0"/>
            </a:br>
            <a:r>
              <a:rPr lang="en-GB" dirty="0"/>
              <a:t>Consumers, Business &amp; Education</a:t>
            </a:r>
            <a:endParaRPr lang="en-GB" dirty="0"/>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1" cstate="screen"/>
            <a:srcRect/>
            <a:stretch>
              <a:fillRect/>
            </a:stretch>
          </p:blipFill>
          <p:spPr bwMode="auto">
            <a:xfrm>
              <a:off x="1116078" y="1847266"/>
              <a:ext cx="3569638" cy="2003866"/>
            </a:xfrm>
            <a:prstGeom prst="rect">
              <a:avLst/>
            </a:prstGeom>
            <a:noFill/>
            <a:effectLst/>
          </p:spPr>
        </p:pic>
        <p:pic>
          <p:nvPicPr>
            <p:cNvPr id="19" name="Desktop"/>
            <p:cNvPicPr>
              <a:picLocks noChangeAspect="1"/>
            </p:cNvPicPr>
            <p:nvPr/>
          </p:nvPicPr>
          <p:blipFill rotWithShape="1">
            <a:blip r:embed="rId2" cstate="screen"/>
            <a:srcRect/>
            <a:stretch>
              <a:fill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3" cstate="screen"/>
            <a:srcRect/>
            <a:stretch>
              <a:fillRect/>
            </a:stretch>
          </p:blipFill>
          <p:spPr>
            <a:xfrm>
              <a:off x="352115" y="3298954"/>
              <a:ext cx="1424587" cy="1301825"/>
            </a:xfrm>
            <a:prstGeom prst="rect">
              <a:avLst/>
            </a:prstGeom>
          </p:spPr>
        </p:pic>
        <p:pic>
          <p:nvPicPr>
            <p:cNvPr id="21" name="Phone"/>
            <p:cNvPicPr>
              <a:picLocks noChangeAspect="1"/>
            </p:cNvPicPr>
            <p:nvPr/>
          </p:nvPicPr>
          <p:blipFill>
            <a:blip r:embed="rId4" cstate="print"/>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5" cstate="screen"/>
            <a:srcRect/>
            <a:stretch>
              <a:fill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6" cstate="screen"/>
            <a:srcRect/>
            <a:stretch>
              <a:fillRect/>
            </a:stretch>
          </p:blipFill>
          <p:spPr>
            <a:xfrm>
              <a:off x="508002" y="4514524"/>
              <a:ext cx="1593273" cy="628734"/>
            </a:xfrm>
            <a:prstGeom prst="rect">
              <a:avLst/>
            </a:prstGeom>
            <a:noFill/>
            <a:ln>
              <a:noFill/>
            </a:ln>
          </p:spPr>
        </p:pic>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endParaRPr lang="en-GB" dirty="0"/>
          </a:p>
          <a:p>
            <a:pPr lvl="1"/>
            <a:r>
              <a:rPr lang="en-GB" dirty="0"/>
              <a:t>Flexible layout responds to small changes</a:t>
            </a:r>
            <a:endParaRPr lang="en-GB" dirty="0"/>
          </a:p>
          <a:p>
            <a:r>
              <a:rPr lang="en-GB" dirty="0"/>
              <a:t>Many controls handle basic responsiveness</a:t>
            </a:r>
            <a:endParaRPr lang="en-GB" dirty="0"/>
          </a:p>
          <a:p>
            <a:pPr lvl="1"/>
            <a:r>
              <a:rPr lang="en-GB" dirty="0"/>
              <a:t>Adaptive design</a:t>
            </a:r>
            <a:endParaRPr lang="en-GB" dirty="0"/>
          </a:p>
          <a:p>
            <a:r>
              <a:rPr lang="en-GB" dirty="0"/>
              <a:t>Smart layout adjusts to large changes</a:t>
            </a:r>
            <a:endParaRPr lang="en-GB" dirty="0"/>
          </a:p>
          <a:p>
            <a:pPr lvl="1"/>
            <a:r>
              <a:rPr lang="en-GB" dirty="0"/>
              <a:t>Features like visual states aid in this design</a:t>
            </a:r>
            <a:endParaRPr lang="en-GB" dirty="0"/>
          </a:p>
          <a:p>
            <a:r>
              <a:rPr lang="en-GB" dirty="0"/>
              <a:t>Tailored design</a:t>
            </a:r>
            <a:endParaRPr lang="en-GB" dirty="0"/>
          </a:p>
          <a:p>
            <a:pPr lvl="1"/>
            <a:r>
              <a:rPr lang="en-GB" dirty="0"/>
              <a:t>A device-specific app can simplify design </a:t>
            </a:r>
            <a:endParaRPr lang="en-GB" dirty="0"/>
          </a:p>
          <a:p>
            <a:pPr lvl="1"/>
            <a:r>
              <a:rPr lang="en-GB" dirty="0"/>
              <a:t>Some devices have unique design languages</a:t>
            </a:r>
            <a:endParaRPr lang="en-GB" dirty="0"/>
          </a:p>
          <a:p>
            <a:endParaRPr lang="en-GB"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0" dirty="0"/>
              <a:t>Phone (portrait)</a:t>
            </a:r>
            <a:endParaRPr lang="en-US" sz="1370" dirty="0"/>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0" dirty="0"/>
              <a:t>Tablet (landscape) / Desktop</a:t>
            </a:r>
            <a:endParaRPr lang="en-US" sz="1370" dirty="0"/>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1" cstate="screen"/>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2" cstate="screen"/>
            <a:srcRect/>
            <a:stretch>
              <a:fillRect/>
            </a:stretch>
          </p:blipFill>
          <p:spPr>
            <a:xfrm>
              <a:off x="4539699" y="2219494"/>
              <a:ext cx="6714975" cy="3868204"/>
            </a:xfrm>
            <a:prstGeom prst="rect">
              <a:avLst/>
            </a:prstGeom>
          </p:spPr>
        </p:pic>
      </p:grpSp>
      <p:pic>
        <p:nvPicPr>
          <p:cNvPr id="22" name="Picture 21"/>
          <p:cNvPicPr>
            <a:picLocks noChangeAspect="1"/>
          </p:cNvPicPr>
          <p:nvPr/>
        </p:nvPicPr>
        <p:blipFill>
          <a:blip r:embed="rId3" cstate="screen"/>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cstate="screen"/>
          <a:srcRect/>
          <a:stretch>
            <a:fillRect/>
          </a:stretch>
        </p:blipFill>
        <p:spPr>
          <a:xfrm>
            <a:off x="1049700" y="2526322"/>
            <a:ext cx="1930374" cy="35484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0" dirty="0"/>
              <a:t>Phone (portrait)</a:t>
            </a:r>
            <a:endParaRPr lang="en-US" sz="1370" dirty="0"/>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0" dirty="0"/>
              <a:t>Tablet (landscape) / Desktop</a:t>
            </a:r>
            <a:endParaRPr lang="en-US" sz="1370" dirty="0"/>
          </a:p>
        </p:txBody>
      </p:sp>
      <p:pic>
        <p:nvPicPr>
          <p:cNvPr id="19" name="Picture 18"/>
          <p:cNvPicPr>
            <a:picLocks noChangeAspect="1"/>
          </p:cNvPicPr>
          <p:nvPr/>
        </p:nvPicPr>
        <p:blipFill>
          <a:blip r:embed="rId1" cstate="screen"/>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2" cstate="screen"/>
          <a:stretch>
            <a:fillRect/>
          </a:stretch>
        </p:blipFill>
        <p:spPr>
          <a:xfrm>
            <a:off x="4554547" y="2243973"/>
            <a:ext cx="6679662" cy="3755256"/>
          </a:xfrm>
          <a:prstGeom prst="rect">
            <a:avLst/>
          </a:prstGeom>
        </p:spPr>
      </p:pic>
      <p:pic>
        <p:nvPicPr>
          <p:cNvPr id="22" name="Picture 21"/>
          <p:cNvPicPr>
            <a:picLocks noChangeAspect="1"/>
          </p:cNvPicPr>
          <p:nvPr/>
        </p:nvPicPr>
        <p:blipFill>
          <a:blip r:embed="rId3" cstate="screen"/>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4" cstate="screen"/>
          <a:stretch>
            <a:fillRect/>
          </a:stretch>
        </p:blipFill>
        <p:spPr>
          <a:xfrm>
            <a:off x="1048724" y="2539141"/>
            <a:ext cx="1934452" cy="34381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r" defTabSz="1266825">
              <a:lnSpc>
                <a:spcPct val="90000"/>
              </a:lnSpc>
            </a:pPr>
            <a:r>
              <a:rPr lang="en-US" sz="1465" dirty="0">
                <a:solidFill>
                  <a:schemeClr val="tx1"/>
                </a:solidFill>
                <a:ea typeface="Segoe UI" panose="020B0502040204020203" pitchFamily="34" charset="0"/>
                <a:cs typeface="Segoe UI" panose="020B0502040204020203" pitchFamily="34" charset="0"/>
              </a:rPr>
              <a:t>Easy for users to get &amp; stay current</a:t>
            </a:r>
            <a:endParaRPr lang="en-US" sz="1465" dirty="0">
              <a:solidFill>
                <a:schemeClr val="tx1"/>
              </a:solidFill>
              <a:ea typeface="Segoe UI" panose="020B0502040204020203" pitchFamily="34" charset="0"/>
              <a:cs typeface="Segoe UI" panose="020B0502040204020203" pitchFamily="34" charset="0"/>
            </a:endParaRP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defTabSz="1266825">
              <a:lnSpc>
                <a:spcPct val="90000"/>
              </a:lnSpc>
              <a:spcAft>
                <a:spcPts val="400"/>
              </a:spcAft>
            </a:pPr>
            <a:r>
              <a:rPr lang="en-US" sz="1465" dirty="0">
                <a:solidFill>
                  <a:schemeClr val="tx1"/>
                </a:solidFill>
                <a:ea typeface="Segoe UI" panose="020B0502040204020203" pitchFamily="34" charset="0"/>
                <a:cs typeface="Segoe UI" panose="020B0502040204020203" pitchFamily="34" charset="0"/>
              </a:rPr>
              <a:t>Unified core </a:t>
            </a:r>
            <a:br>
              <a:rPr lang="en-US" sz="1465" dirty="0">
                <a:solidFill>
                  <a:schemeClr val="tx1"/>
                </a:solidFill>
                <a:ea typeface="Segoe UI" panose="020B0502040204020203" pitchFamily="34" charset="0"/>
                <a:cs typeface="Segoe UI" panose="020B0502040204020203" pitchFamily="34" charset="0"/>
              </a:rPr>
            </a:br>
            <a:r>
              <a:rPr lang="en-US" sz="1465" dirty="0">
                <a:solidFill>
                  <a:schemeClr val="tx1"/>
                </a:solidFill>
                <a:ea typeface="Segoe UI" panose="020B0502040204020203" pitchFamily="34" charset="0"/>
                <a:cs typeface="Segoe UI" panose="020B0502040204020203" pitchFamily="34" charset="0"/>
              </a:rPr>
              <a:t>and app platform</a:t>
            </a:r>
            <a:endParaRPr lang="en-US" sz="1465" dirty="0">
              <a:solidFill>
                <a:schemeClr val="tx1"/>
              </a:solidFill>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Phone 7.5</a:t>
            </a:r>
            <a:endParaRPr lang="en-US" sz="2400" dirty="0">
              <a:latin typeface="Segoe UI Light" panose="020B0502040204020203"/>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Phone 8</a:t>
            </a:r>
            <a:endParaRPr lang="en-US" sz="2400"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Phone 8.1</a:t>
            </a:r>
            <a:endParaRPr lang="en-US" sz="2400"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8</a:t>
            </a:r>
            <a:endParaRPr lang="en-US" sz="2400"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Xbox One</a:t>
            </a:r>
            <a:endParaRPr lang="en-US" sz="2400"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on Devices</a:t>
            </a:r>
            <a:endParaRPr lang="en-US" sz="2400"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Xbox 360</a:t>
            </a:r>
            <a:endParaRPr lang="en-US" sz="2400" dirty="0">
              <a:latin typeface="Segoe UI Light" panose="020B0502040204020203"/>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0" dirty="0">
                <a:latin typeface="Segoe UI Light" panose="020B0502040204020203"/>
              </a:rPr>
              <a:t>Windows 8.1</a:t>
            </a:r>
            <a:endParaRPr lang="en-US" sz="2400"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endParaRPr lang="en-US" sz="1865" dirty="0">
                  <a:solidFill>
                    <a:schemeClr val="accent1"/>
                  </a:solidFill>
                  <a:latin typeface="Segoe UI Semibold" panose="020B0702040204020203" pitchFamily="34" charset="0"/>
                  <a:cs typeface="Segoe UI Semibold" panose="020B0702040204020203" pitchFamily="34" charset="0"/>
                </a:endParaRPr>
              </a:p>
            </p:txBody>
          </p:sp>
        </p:grpSp>
        <p:pic>
          <p:nvPicPr>
            <p:cNvPr id="40" name="Picture 32"/>
            <p:cNvPicPr>
              <a:picLocks noChangeAspect="1" noChangeArrowheads="1"/>
            </p:cNvPicPr>
            <p:nvPr/>
          </p:nvPicPr>
          <p:blipFill rotWithShape="1">
            <a:blip r:embed="rId1" cstate="screen"/>
            <a:srcRect/>
            <a:stretch>
              <a:fillRect/>
            </a:stretch>
          </p:blipFill>
          <p:spPr bwMode="auto">
            <a:xfrm>
              <a:off x="10743498" y="4257716"/>
              <a:ext cx="1102136" cy="1043615"/>
            </a:xfrm>
            <a:prstGeom prst="rect">
              <a:avLst/>
            </a:prstGeom>
            <a:grpFill/>
            <a:ln>
              <a:noFill/>
            </a:ln>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r" defTabSz="1266825">
              <a:lnSpc>
                <a:spcPct val="90000"/>
              </a:lnSpc>
            </a:pPr>
            <a:r>
              <a:rPr lang="en-US" sz="1465" dirty="0">
                <a:solidFill>
                  <a:schemeClr val="tx1"/>
                </a:solidFill>
                <a:ea typeface="Segoe UI" panose="020B0502040204020203" pitchFamily="34" charset="0"/>
                <a:cs typeface="Segoe UI" panose="020B0502040204020203" pitchFamily="34" charset="0"/>
              </a:rPr>
              <a:t>Converged</a:t>
            </a:r>
            <a:endParaRPr lang="en-US" sz="1465" dirty="0">
              <a:solidFill>
                <a:schemeClr val="tx1"/>
              </a:solidFill>
              <a:ea typeface="Segoe UI" panose="020B0502040204020203" pitchFamily="34" charset="0"/>
              <a:cs typeface="Segoe UI" panose="020B0502040204020203" pitchFamily="34" charset="0"/>
            </a:endParaRPr>
          </a:p>
          <a:p>
            <a:pPr algn="r" defTabSz="1266825">
              <a:lnSpc>
                <a:spcPct val="90000"/>
              </a:lnSpc>
            </a:pPr>
            <a:r>
              <a:rPr lang="en-US" sz="1465" dirty="0">
                <a:solidFill>
                  <a:schemeClr val="tx1"/>
                </a:solidFill>
                <a:ea typeface="Segoe UI" panose="020B0502040204020203" pitchFamily="34" charset="0"/>
                <a:cs typeface="Segoe UI" panose="020B0502040204020203" pitchFamily="34" charset="0"/>
              </a:rPr>
              <a:t>OS kernel</a:t>
            </a:r>
            <a:endParaRPr lang="en-US" sz="1465" dirty="0">
              <a:solidFill>
                <a:schemeClr val="tx1"/>
              </a:solidFill>
              <a:ea typeface="Segoe UI" panose="020B0502040204020203" pitchFamily="34" charset="0"/>
              <a:cs typeface="Segoe UI" panose="020B0502040204020203" pitchFamily="34" charset="0"/>
            </a:endParaRP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r" defTabSz="1266825">
              <a:lnSpc>
                <a:spcPct val="90000"/>
              </a:lnSpc>
            </a:pPr>
            <a:r>
              <a:rPr lang="en-US" sz="1465" dirty="0">
                <a:solidFill>
                  <a:schemeClr val="tx1"/>
                </a:solidFill>
                <a:ea typeface="Segoe UI" panose="020B0502040204020203" pitchFamily="34" charset="0"/>
                <a:cs typeface="Segoe UI" panose="020B0502040204020203" pitchFamily="34" charset="0"/>
              </a:rPr>
              <a:t>Converged</a:t>
            </a:r>
            <a:endParaRPr lang="en-US" sz="1465" dirty="0">
              <a:solidFill>
                <a:schemeClr val="tx1"/>
              </a:solidFill>
              <a:ea typeface="Segoe UI" panose="020B0502040204020203" pitchFamily="34" charset="0"/>
              <a:cs typeface="Segoe UI" panose="020B0502040204020203" pitchFamily="34" charset="0"/>
            </a:endParaRPr>
          </a:p>
          <a:p>
            <a:pPr algn="r" defTabSz="1266825">
              <a:lnSpc>
                <a:spcPct val="90000"/>
              </a:lnSpc>
            </a:pPr>
            <a:r>
              <a:rPr lang="en-US" sz="1465" dirty="0">
                <a:solidFill>
                  <a:schemeClr val="tx1"/>
                </a:solidFill>
                <a:ea typeface="Segoe UI" panose="020B0502040204020203" pitchFamily="34" charset="0"/>
                <a:cs typeface="Segoe UI" panose="020B0502040204020203" pitchFamily="34" charset="0"/>
              </a:rPr>
              <a:t>app model</a:t>
            </a:r>
            <a:endParaRPr lang="en-US" sz="1465" dirty="0">
              <a:solidFill>
                <a:schemeClr val="tx1"/>
              </a:soli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00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250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00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35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0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1" cstate="screen"/>
          <a:srcRect l="1909"/>
          <a:stretch>
            <a:fillRect/>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600"/>
              </a:spcBef>
            </a:pPr>
            <a:r>
              <a:rPr lang="en-GB" sz="3995" dirty="0">
                <a:latin typeface="+mj-lt"/>
              </a:rPr>
              <a:t>Continuum for convertibles and Phones</a:t>
            </a:r>
            <a:endParaRPr lang="en-GB" sz="3995" dirty="0">
              <a:latin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endParaRPr lang="en-GB"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a:t>
            </a:r>
            <a:r>
              <a:rPr lang="en-GB" dirty="0" smtClean="0"/>
              <a:t>UI</a:t>
            </a:r>
            <a:endParaRPr lang="en-GB" dirty="0"/>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endParaRPr lang="en-GB" dirty="0"/>
          </a:p>
          <a:p>
            <a:pPr lvl="1"/>
            <a:r>
              <a:rPr lang="en-GB" dirty="0"/>
              <a:t>Family-specific capabilities</a:t>
            </a:r>
            <a:endParaRPr lang="en-GB" dirty="0"/>
          </a:p>
          <a:p>
            <a:pPr lvl="1"/>
            <a:r>
              <a:rPr lang="en-GB" dirty="0"/>
              <a:t>Compatible across devices</a:t>
            </a:r>
            <a:endParaRPr lang="en-GB" dirty="0"/>
          </a:p>
          <a:p>
            <a:pPr lvl="1"/>
            <a:r>
              <a:rPr lang="en-GB" dirty="0"/>
              <a:t>Unique update cadence</a:t>
            </a:r>
            <a:endParaRPr lang="en-GB" dirty="0"/>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Phone</a:t>
              </a:r>
              <a:endParaRPr lang="en-US" sz="2000" dirty="0"/>
            </a:p>
            <a:p>
              <a:pPr algn="ctr">
                <a:lnSpc>
                  <a:spcPct val="90000"/>
                </a:lnSpc>
                <a:spcBef>
                  <a:spcPts val="600"/>
                </a:spcBef>
              </a:pPr>
              <a:r>
                <a:rPr lang="en-US" sz="1400" dirty="0"/>
                <a:t>Device</a:t>
              </a:r>
              <a:endParaRPr lang="en-US" sz="2000"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Xbox</a:t>
              </a:r>
              <a:endParaRPr lang="en-US" sz="2000" dirty="0"/>
            </a:p>
            <a:p>
              <a:pPr algn="ctr">
                <a:lnSpc>
                  <a:spcPct val="90000"/>
                </a:lnSpc>
                <a:spcBef>
                  <a:spcPts val="600"/>
                </a:spcBef>
              </a:pPr>
              <a:r>
                <a:rPr lang="en-US" sz="1400" dirty="0"/>
                <a:t>Device</a:t>
              </a:r>
              <a:endParaRPr lang="en-US" sz="2000"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Desktop</a:t>
              </a:r>
              <a:endParaRPr lang="en-US" sz="2000" dirty="0"/>
            </a:p>
            <a:p>
              <a:pPr algn="ctr">
                <a:lnSpc>
                  <a:spcPct val="90000"/>
                </a:lnSpc>
                <a:spcBef>
                  <a:spcPts val="600"/>
                </a:spcBef>
              </a:pPr>
              <a:r>
                <a:rPr lang="en-US" sz="1400" dirty="0"/>
                <a:t>Device</a:t>
              </a:r>
              <a:endParaRPr lang="en-US" sz="2000"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Universal Windows Platform</a:t>
              </a:r>
              <a:endParaRPr lang="en-US" sz="2000" dirty="0"/>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000" dirty="0"/>
              <a:t>Windows App</a:t>
            </a:r>
            <a:endParaRPr lang="en-US" sz="2000" dirty="0"/>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solidFill>
                  <a:schemeClr val="tx2">
                    <a:lumMod val="25000"/>
                  </a:schemeClr>
                </a:solidFill>
              </a:rPr>
              <a:t>Phone</a:t>
            </a:r>
            <a:endParaRPr lang="en-US" sz="2000" dirty="0">
              <a:solidFill>
                <a:schemeClr val="tx2">
                  <a:lumMod val="25000"/>
                </a:schemeClr>
              </a:solidFill>
            </a:endParaRPr>
          </a:p>
          <a:p>
            <a:pPr algn="ctr">
              <a:lnSpc>
                <a:spcPct val="90000"/>
              </a:lnSpc>
              <a:spcBef>
                <a:spcPts val="600"/>
              </a:spcBef>
            </a:pPr>
            <a:r>
              <a:rPr lang="en-US" sz="1400" dirty="0">
                <a:solidFill>
                  <a:schemeClr val="tx2">
                    <a:lumMod val="25000"/>
                  </a:schemeClr>
                </a:solidFill>
              </a:rPr>
              <a:t>extension</a:t>
            </a:r>
            <a:endParaRPr lang="en-US" sz="2000"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solidFill>
                  <a:schemeClr val="tx2">
                    <a:lumMod val="25000"/>
                  </a:schemeClr>
                </a:solidFill>
              </a:rPr>
              <a:t>Xbox</a:t>
            </a:r>
            <a:endParaRPr lang="en-US" sz="2000" dirty="0">
              <a:solidFill>
                <a:schemeClr val="tx2">
                  <a:lumMod val="25000"/>
                </a:schemeClr>
              </a:solidFill>
            </a:endParaRPr>
          </a:p>
          <a:p>
            <a:pPr algn="ctr">
              <a:lnSpc>
                <a:spcPct val="90000"/>
              </a:lnSpc>
              <a:spcBef>
                <a:spcPts val="600"/>
              </a:spcBef>
            </a:pPr>
            <a:r>
              <a:rPr lang="en-US" sz="1400" dirty="0">
                <a:solidFill>
                  <a:schemeClr val="tx2">
                    <a:lumMod val="25000"/>
                  </a:schemeClr>
                </a:solidFill>
              </a:rPr>
              <a:t>extension</a:t>
            </a:r>
            <a:endParaRPr lang="en-US" sz="2000"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solidFill>
                  <a:schemeClr val="tx2">
                    <a:lumMod val="25000"/>
                  </a:schemeClr>
                </a:solidFill>
              </a:rPr>
              <a:t>Desktop</a:t>
            </a:r>
            <a:endParaRPr lang="en-US" sz="2000" dirty="0">
              <a:solidFill>
                <a:schemeClr val="tx2">
                  <a:lumMod val="25000"/>
                </a:schemeClr>
              </a:solidFill>
            </a:endParaRPr>
          </a:p>
          <a:p>
            <a:pPr algn="ctr">
              <a:lnSpc>
                <a:spcPct val="90000"/>
              </a:lnSpc>
              <a:spcBef>
                <a:spcPts val="600"/>
              </a:spcBef>
            </a:pPr>
            <a:r>
              <a:rPr lang="en-US" sz="1400" dirty="0">
                <a:solidFill>
                  <a:schemeClr val="tx2">
                    <a:lumMod val="25000"/>
                  </a:schemeClr>
                </a:solidFill>
              </a:rPr>
              <a:t>extension</a:t>
            </a:r>
            <a:endParaRPr lang="en-US" sz="2000"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solidFill>
                <a:schemeClr val="tx1"/>
              </a:solidFill>
            </a:endParaRPr>
          </a:p>
        </p:txBody>
      </p:sp>
      <p:pic>
        <p:nvPicPr>
          <p:cNvPr id="10" name="Picture 9"/>
          <p:cNvPicPr>
            <a:picLocks noChangeAspect="1"/>
          </p:cNvPicPr>
          <p:nvPr/>
        </p:nvPicPr>
        <p:blipFill>
          <a:blip r:embed="rId1" cstate="screen"/>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smtClean="0"/>
              <a:t>Platform extensions don't invalidate </a:t>
            </a:r>
            <a:br>
              <a:rPr lang="en-GB" dirty="0" smtClean="0"/>
            </a:br>
            <a:r>
              <a:rPr lang="en-GB" dirty="0" smtClean="0"/>
              <a:t>binaries on other devices</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400" b="1" dirty="0">
                <a:solidFill>
                  <a:schemeClr val="bg1"/>
                </a:solidFill>
                <a:latin typeface="+mj-lt"/>
              </a:rPr>
              <a:t>UWP</a:t>
            </a:r>
            <a:endParaRPr lang="en-US" sz="2400" b="1" dirty="0">
              <a:solidFill>
                <a:schemeClr val="bg1"/>
              </a:solidFill>
              <a:latin typeface="+mj-lt"/>
            </a:endParaRP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400" b="1" dirty="0">
                <a:solidFill>
                  <a:schemeClr val="bg1"/>
                </a:solidFill>
                <a:latin typeface="+mj-lt"/>
              </a:rPr>
              <a:t>UWP</a:t>
            </a:r>
            <a:endParaRPr lang="en-US" sz="2400" b="1" dirty="0">
              <a:solidFill>
                <a:schemeClr val="bg1"/>
              </a:solidFill>
              <a:latin typeface="+mj-lt"/>
            </a:endParaRP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400" b="1" dirty="0">
                <a:solidFill>
                  <a:schemeClr val="bg1"/>
                </a:solidFill>
                <a:latin typeface="+mj-lt"/>
              </a:rPr>
              <a:t>UWP</a:t>
            </a:r>
            <a:endParaRPr lang="en-US" sz="2400" b="1" dirty="0">
              <a:solidFill>
                <a:schemeClr val="bg1"/>
              </a:solidFill>
              <a:latin typeface="+mj-lt"/>
            </a:endParaRP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noAutofit/>
          </a:bodyPr>
          <a:lstStyle/>
          <a:p>
            <a:pPr algn="ctr">
              <a:lnSpc>
                <a:spcPct val="90000"/>
              </a:lnSpc>
              <a:spcBef>
                <a:spcPts val="600"/>
              </a:spcBef>
            </a:pPr>
            <a:r>
              <a:rPr lang="en-US" sz="2400" b="1" dirty="0">
                <a:solidFill>
                  <a:schemeClr val="bg1"/>
                </a:solidFill>
                <a:latin typeface="+mj-lt"/>
              </a:rPr>
              <a:t>UWP</a:t>
            </a:r>
            <a:endParaRPr lang="en-US" sz="2400" b="1" dirty="0">
              <a:solidFill>
                <a:schemeClr val="bg1"/>
              </a:solidFill>
              <a:latin typeface="+mj-lt"/>
            </a:endParaRP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1600"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Desktop</a:t>
            </a:r>
            <a:endParaRPr lang="en-US" sz="2000" dirty="0"/>
          </a:p>
        </p:txBody>
      </p:sp>
      <p:sp>
        <p:nvSpPr>
          <p:cNvPr id="27" name="Rectangle 26"/>
          <p:cNvSpPr/>
          <p:nvPr/>
        </p:nvSpPr>
        <p:spPr>
          <a:xfrm>
            <a:off x="3553795" y="4823812"/>
            <a:ext cx="2371354" cy="962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Mobile</a:t>
            </a:r>
            <a:endParaRPr lang="en-US" sz="2000" dirty="0"/>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Xbox</a:t>
            </a:r>
            <a:endParaRPr lang="en-US" sz="2000" dirty="0"/>
          </a:p>
        </p:txBody>
      </p:sp>
      <p:sp>
        <p:nvSpPr>
          <p:cNvPr id="29" name="Rectangle 28"/>
          <p:cNvSpPr/>
          <p:nvPr/>
        </p:nvSpPr>
        <p:spPr>
          <a:xfrm>
            <a:off x="9044852" y="4823812"/>
            <a:ext cx="2371354" cy="962148"/>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More…</a:t>
            </a:r>
            <a:endParaRPr lang="en-US" sz="2000" dirty="0"/>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5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10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15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20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2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30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35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40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45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5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55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endParaRPr lang="en-GB" dirty="0" smtClean="0"/>
          </a:p>
          <a:p>
            <a:pPr lvl="1"/>
            <a:r>
              <a:rPr lang="en-GB" dirty="0" smtClean="0"/>
              <a:t>Testing </a:t>
            </a:r>
            <a:r>
              <a:rPr lang="en-GB" dirty="0"/>
              <a:t>for capabilities and namespaces</a:t>
            </a:r>
            <a:endParaRPr lang="en-GB" dirty="0"/>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marL="461645" lvl="3">
              <a:lnSpc>
                <a:spcPct val="107000"/>
              </a:lnSpc>
            </a:pPr>
            <a:r>
              <a:rPr lang="en-US" sz="2130"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0"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0"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0"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0"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0"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0"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645" lvl="3">
              <a:lnSpc>
                <a:spcPct val="107000"/>
              </a:lnSpc>
            </a:pPr>
            <a:r>
              <a:rPr lang="en-US" sz="2130"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0"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0"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0"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0"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645" lvl="3">
              <a:lnSpc>
                <a:spcPct val="107000"/>
              </a:lnSpc>
            </a:pP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0" dirty="0">
              <a:latin typeface="Calibri" panose="020F0502020204030204" pitchFamily="34" charset="0"/>
              <a:ea typeface="Calibri" panose="020F0502020204030204" pitchFamily="34" charset="0"/>
              <a:cs typeface="Arial" panose="020B0604020202020204" pitchFamily="34" charset="0"/>
            </a:endParaRPr>
          </a:p>
          <a:p>
            <a:pPr marL="461645" lvl="4">
              <a:lnSpc>
                <a:spcPct val="107000"/>
              </a:lnSpc>
            </a:pP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0"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0"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0"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0"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645" lvl="4">
              <a:lnSpc>
                <a:spcPct val="107000"/>
              </a:lnSpc>
            </a:pPr>
            <a:r>
              <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645" lvl="3">
              <a:lnSpc>
                <a:spcPct val="107000"/>
              </a:lnSpc>
            </a:pPr>
            <a:r>
              <a:rPr lang="en-US" sz="2400"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600" dirty="0">
                <a:gradFill>
                  <a:gsLst>
                    <a:gs pos="0">
                      <a:schemeClr val="bg2"/>
                    </a:gs>
                    <a:gs pos="100000">
                      <a:schemeClr val="bg2"/>
                    </a:gs>
                  </a:gsLst>
                  <a:lin ang="5400000" scaled="1"/>
                </a:gradFill>
              </a:rPr>
              <a:t>Microsoft </a:t>
            </a:r>
            <a:r>
              <a:rPr lang="en-US" sz="6600" dirty="0" err="1">
                <a:gradFill>
                  <a:gsLst>
                    <a:gs pos="0">
                      <a:schemeClr val="bg2"/>
                    </a:gs>
                    <a:gs pos="100000">
                      <a:schemeClr val="bg2"/>
                    </a:gs>
                  </a:gsLst>
                  <a:lin ang="5400000" scaled="1"/>
                </a:gradFill>
              </a:rPr>
              <a:t>EdgeHTML</a:t>
            </a:r>
            <a:endParaRPr lang="en-US" sz="6600"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3920" b="1" dirty="0">
                <a:gradFill>
                  <a:gsLst>
                    <a:gs pos="0">
                      <a:srgbClr val="0078D7"/>
                    </a:gs>
                    <a:gs pos="100000">
                      <a:srgbClr val="0078D7"/>
                    </a:gs>
                  </a:gsLst>
                  <a:lin ang="5400000" scaled="1"/>
                </a:gradFill>
                <a:cs typeface="Segoe UI Semibold" panose="020B0702040204020203" pitchFamily="34" charset="0"/>
              </a:rPr>
              <a:t>4200+ </a:t>
            </a:r>
            <a:r>
              <a:rPr lang="en-US" sz="3920"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endParaRPr lang="en-US" sz="3920"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800" dirty="0">
                <a:gradFill>
                  <a:gsLst>
                    <a:gs pos="0">
                      <a:srgbClr val="6E6D71"/>
                    </a:gs>
                    <a:gs pos="100000">
                      <a:srgbClr val="6E6D71"/>
                    </a:gs>
                  </a:gsLst>
                  <a:lin ang="5400000" scaled="1"/>
                </a:gradFill>
                <a:latin typeface="Segoe UI Light" panose="020B0502040204020203"/>
              </a:rPr>
              <a:t>Web Audio API</a:t>
            </a:r>
            <a:endParaRPr lang="en-US" sz="2800" dirty="0">
              <a:gradFill>
                <a:gsLst>
                  <a:gs pos="0">
                    <a:srgbClr val="6E6D71"/>
                  </a:gs>
                  <a:gs pos="100000">
                    <a:srgbClr val="6E6D71"/>
                  </a:gs>
                </a:gsLst>
                <a:lin ang="5400000" scaled="1"/>
              </a:gradFill>
              <a:latin typeface="Segoe UI Light" panose="020B0502040204020203"/>
            </a:endParaRP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800" dirty="0">
                <a:gradFill>
                  <a:gsLst>
                    <a:gs pos="0">
                      <a:srgbClr val="6E6D71"/>
                    </a:gs>
                    <a:gs pos="100000">
                      <a:srgbClr val="6E6D71"/>
                    </a:gs>
                  </a:gsLst>
                  <a:lin ang="5400000" scaled="1"/>
                </a:gradFill>
                <a:latin typeface="Segoe UI Light" panose="020B0502040204020203"/>
              </a:rPr>
              <a:t>HTTP/2</a:t>
            </a:r>
            <a:endParaRPr lang="en-US" sz="2800" dirty="0">
              <a:gradFill>
                <a:gsLst>
                  <a:gs pos="0">
                    <a:srgbClr val="6E6D71"/>
                  </a:gs>
                  <a:gs pos="100000">
                    <a:srgbClr val="6E6D71"/>
                  </a:gs>
                </a:gsLst>
                <a:lin ang="5400000" scaled="1"/>
              </a:gradFill>
              <a:latin typeface="Segoe UI Light" panose="020B0502040204020203"/>
            </a:endParaRP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800" dirty="0">
                <a:gradFill>
                  <a:gsLst>
                    <a:gs pos="0">
                      <a:srgbClr val="6E6D71"/>
                    </a:gs>
                    <a:gs pos="100000">
                      <a:srgbClr val="6E6D71"/>
                    </a:gs>
                  </a:gsLst>
                  <a:lin ang="5400000" scaled="1"/>
                </a:gradFill>
                <a:latin typeface="Segoe UI Light" panose="020B0502040204020203"/>
              </a:rPr>
              <a:t>&lt;</a:t>
            </a:r>
            <a:r>
              <a:rPr lang="en-US" sz="2800" dirty="0" err="1">
                <a:gradFill>
                  <a:gsLst>
                    <a:gs pos="0">
                      <a:srgbClr val="6E6D71"/>
                    </a:gs>
                    <a:gs pos="100000">
                      <a:srgbClr val="6E6D71"/>
                    </a:gs>
                  </a:gsLst>
                  <a:lin ang="5400000" scaled="1"/>
                </a:gradFill>
                <a:latin typeface="Segoe UI Light" panose="020B0502040204020203"/>
              </a:rPr>
              <a:t>img</a:t>
            </a:r>
            <a:r>
              <a:rPr lang="en-US" sz="2800" dirty="0">
                <a:gradFill>
                  <a:gsLst>
                    <a:gs pos="0">
                      <a:srgbClr val="6E6D71"/>
                    </a:gs>
                    <a:gs pos="100000">
                      <a:srgbClr val="6E6D71"/>
                    </a:gs>
                  </a:gsLst>
                  <a:lin ang="5400000" scaled="1"/>
                </a:gradFill>
                <a:latin typeface="Segoe UI Light" panose="020B0502040204020203"/>
              </a:rPr>
              <a:t> </a:t>
            </a:r>
            <a:r>
              <a:rPr lang="en-US" sz="2800" dirty="0" err="1">
                <a:gradFill>
                  <a:gsLst>
                    <a:gs pos="0">
                      <a:srgbClr val="6E6D71"/>
                    </a:gs>
                    <a:gs pos="100000">
                      <a:srgbClr val="6E6D71"/>
                    </a:gs>
                  </a:gsLst>
                  <a:lin ang="5400000" scaled="1"/>
                </a:gradFill>
                <a:latin typeface="Segoe UI Light" panose="020B0502040204020203"/>
              </a:rPr>
              <a:t>srcset</a:t>
            </a:r>
            <a:r>
              <a:rPr lang="en-US" sz="2800" dirty="0">
                <a:gradFill>
                  <a:gsLst>
                    <a:gs pos="0">
                      <a:srgbClr val="6E6D71"/>
                    </a:gs>
                    <a:gs pos="100000">
                      <a:srgbClr val="6E6D71"/>
                    </a:gs>
                  </a:gsLst>
                  <a:lin ang="5400000" scaled="1"/>
                </a:gradFill>
                <a:latin typeface="Segoe UI Light" panose="020B0502040204020203"/>
              </a:rPr>
              <a:t>&gt;</a:t>
            </a:r>
            <a:endParaRPr lang="en-US" sz="2800" dirty="0">
              <a:gradFill>
                <a:gsLst>
                  <a:gs pos="0">
                    <a:srgbClr val="6E6D71"/>
                  </a:gs>
                  <a:gs pos="100000">
                    <a:srgbClr val="6E6D71"/>
                  </a:gs>
                </a:gsLst>
                <a:lin ang="5400000" scaled="1"/>
              </a:gradFill>
              <a:latin typeface="Segoe UI Light" panose="020B0502040204020203"/>
            </a:endParaRP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800" dirty="0" err="1">
                <a:gradFill>
                  <a:gsLst>
                    <a:gs pos="0">
                      <a:srgbClr val="6E6D71"/>
                    </a:gs>
                    <a:gs pos="100000">
                      <a:srgbClr val="6E6D71"/>
                    </a:gs>
                  </a:gsLst>
                  <a:lin ang="5400000" scaled="1"/>
                </a:gradFill>
                <a:latin typeface="Segoe UI Light" panose="020B0502040204020203"/>
              </a:rPr>
              <a:t>getUserMedia</a:t>
            </a:r>
            <a:r>
              <a:rPr lang="en-US" sz="2800" dirty="0">
                <a:gradFill>
                  <a:gsLst>
                    <a:gs pos="0">
                      <a:srgbClr val="6E6D71"/>
                    </a:gs>
                    <a:gs pos="100000">
                      <a:srgbClr val="6E6D71"/>
                    </a:gs>
                  </a:gsLst>
                  <a:lin ang="5400000" scaled="1"/>
                </a:gradFill>
                <a:latin typeface="Segoe UI Light" panose="020B0502040204020203"/>
              </a:rPr>
              <a:t>()</a:t>
            </a:r>
            <a:endParaRPr lang="en-US" sz="2800" dirty="0">
              <a:gradFill>
                <a:gsLst>
                  <a:gs pos="0">
                    <a:srgbClr val="6E6D71"/>
                  </a:gs>
                  <a:gs pos="100000">
                    <a:srgbClr val="6E6D71"/>
                  </a:gs>
                </a:gsLst>
                <a:lin ang="5400000" scaled="1"/>
              </a:gradFill>
              <a:latin typeface="Segoe UI Light" panose="020B0502040204020203"/>
            </a:endParaRP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err="1">
                <a:gradFill>
                  <a:gsLst>
                    <a:gs pos="0">
                      <a:srgbClr val="6E6D71"/>
                    </a:gs>
                    <a:gs pos="100000">
                      <a:srgbClr val="6E6D71"/>
                    </a:gs>
                  </a:gsLst>
                  <a:lin ang="5400000" scaled="1"/>
                </a:gradFill>
                <a:latin typeface="Segoe UI Light" panose="020B0502040204020203"/>
              </a:rPr>
              <a:t>GamePad</a:t>
            </a:r>
            <a:r>
              <a:rPr lang="en-US" sz="2400" dirty="0">
                <a:gradFill>
                  <a:gsLst>
                    <a:gs pos="0">
                      <a:srgbClr val="6E6D71"/>
                    </a:gs>
                    <a:gs pos="100000">
                      <a:srgbClr val="6E6D71"/>
                    </a:gs>
                  </a:gsLst>
                  <a:lin ang="5400000" scaled="1"/>
                </a:gradFill>
                <a:latin typeface="Segoe UI Light" panose="020B0502040204020203"/>
              </a:rPr>
              <a:t> API</a:t>
            </a:r>
            <a:endParaRPr lang="en-US" sz="2400" dirty="0">
              <a:gradFill>
                <a:gsLst>
                  <a:gs pos="0">
                    <a:srgbClr val="6E6D71"/>
                  </a:gs>
                  <a:gs pos="100000">
                    <a:srgbClr val="6E6D71"/>
                  </a:gs>
                </a:gsLst>
                <a:lin ang="5400000" scaled="1"/>
              </a:gradFill>
              <a:latin typeface="Segoe UI Light" panose="020B0502040204020203"/>
            </a:endParaRP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Content Security Policy</a:t>
            </a:r>
            <a:endParaRPr lang="en-US" sz="2400" dirty="0">
              <a:gradFill>
                <a:gsLst>
                  <a:gs pos="0">
                    <a:srgbClr val="6E6D71"/>
                  </a:gs>
                  <a:gs pos="100000">
                    <a:srgbClr val="6E6D71"/>
                  </a:gs>
                </a:gsLst>
                <a:lin ang="5400000" scaled="1"/>
              </a:gradFill>
              <a:latin typeface="Segoe UI Light" panose="020B0502040204020203"/>
            </a:endParaRP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preserve-3d</a:t>
            </a:r>
            <a:endParaRPr lang="en-US" sz="2400" dirty="0">
              <a:gradFill>
                <a:gsLst>
                  <a:gs pos="0">
                    <a:srgbClr val="6E6D71"/>
                  </a:gs>
                  <a:gs pos="100000">
                    <a:srgbClr val="6E6D71"/>
                  </a:gs>
                </a:gsLst>
                <a:lin ang="5400000" scaled="1"/>
              </a:gradFill>
              <a:latin typeface="Segoe UI Light" panose="020B0502040204020203"/>
            </a:endParaRP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800" dirty="0">
                <a:gradFill>
                  <a:gsLst>
                    <a:gs pos="0">
                      <a:srgbClr val="6E6D71"/>
                    </a:gs>
                    <a:gs pos="100000">
                      <a:srgbClr val="6E6D71"/>
                    </a:gs>
                  </a:gsLst>
                  <a:lin ang="5400000" scaled="1"/>
                </a:gradFill>
                <a:latin typeface="Segoe UI Light" panose="020B0502040204020203"/>
              </a:rPr>
              <a:t>Touch Events</a:t>
            </a:r>
            <a:endParaRPr lang="en-US" sz="2800" dirty="0">
              <a:gradFill>
                <a:gsLst>
                  <a:gs pos="0">
                    <a:srgbClr val="6E6D71"/>
                  </a:gs>
                  <a:gs pos="100000">
                    <a:srgbClr val="6E6D71"/>
                  </a:gs>
                </a:gsLst>
                <a:lin ang="5400000" scaled="1"/>
              </a:gradFill>
              <a:latin typeface="Segoe UI Light" panose="020B0502040204020203"/>
            </a:endParaRP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HTTP Live Streaming</a:t>
            </a:r>
            <a:endParaRPr lang="en-US" sz="2400" dirty="0">
              <a:gradFill>
                <a:gsLst>
                  <a:gs pos="0">
                    <a:srgbClr val="6E6D71"/>
                  </a:gs>
                  <a:gs pos="100000">
                    <a:srgbClr val="6E6D71"/>
                  </a:gs>
                </a:gsLst>
                <a:lin ang="5400000" scaled="1"/>
              </a:gradFill>
              <a:latin typeface="Segoe UI Light" panose="020B0502040204020203"/>
            </a:endParaRP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asm.js</a:t>
            </a:r>
            <a:endParaRPr lang="en-US" sz="2400" dirty="0">
              <a:gradFill>
                <a:gsLst>
                  <a:gs pos="0">
                    <a:srgbClr val="6E6D71"/>
                  </a:gs>
                  <a:gs pos="100000">
                    <a:srgbClr val="6E6D71"/>
                  </a:gs>
                </a:gsLst>
                <a:lin ang="5400000" scaled="1"/>
              </a:gradFill>
              <a:latin typeface="Segoe UI Light" panose="020B0502040204020203"/>
            </a:endParaRP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Date &lt;input&gt; types</a:t>
            </a:r>
            <a:endParaRPr lang="en-US" sz="2400" dirty="0">
              <a:gradFill>
                <a:gsLst>
                  <a:gs pos="0">
                    <a:srgbClr val="6E6D71"/>
                  </a:gs>
                  <a:gs pos="100000">
                    <a:srgbClr val="6E6D71"/>
                  </a:gs>
                </a:gsLst>
                <a:lin ang="5400000" scaled="1"/>
              </a:gradFill>
              <a:latin typeface="Segoe UI Light" panose="020B0502040204020203"/>
            </a:endParaRP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Arrow function</a:t>
            </a:r>
            <a:endParaRPr lang="en-US" sz="2000" dirty="0">
              <a:gradFill>
                <a:gsLst>
                  <a:gs pos="0">
                    <a:srgbClr val="6E6D71"/>
                  </a:gs>
                  <a:gs pos="100000">
                    <a:srgbClr val="6E6D71"/>
                  </a:gs>
                </a:gsLst>
                <a:lin ang="5400000" scaled="1"/>
              </a:gradFill>
              <a:latin typeface="Segoe UI Light" panose="020B0502040204020203"/>
            </a:endParaRP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classes</a:t>
            </a:r>
            <a:endParaRPr lang="en-US" sz="2000" dirty="0">
              <a:gradFill>
                <a:gsLst>
                  <a:gs pos="0">
                    <a:srgbClr val="6E6D71"/>
                  </a:gs>
                  <a:gs pos="100000">
                    <a:srgbClr val="6E6D71"/>
                  </a:gs>
                </a:gsLst>
                <a:lin ang="5400000" scaled="1"/>
              </a:gradFill>
              <a:latin typeface="Segoe UI Light" panose="020B0502040204020203"/>
            </a:endParaRP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Object Built-Ins</a:t>
            </a:r>
            <a:endParaRPr lang="en-US" sz="2000" dirty="0">
              <a:gradFill>
                <a:gsLst>
                  <a:gs pos="0">
                    <a:srgbClr val="6E6D71"/>
                  </a:gs>
                  <a:gs pos="100000">
                    <a:srgbClr val="6E6D71"/>
                  </a:gs>
                </a:gsLst>
                <a:lin ang="5400000" scaled="1"/>
              </a:gradFill>
              <a:latin typeface="Segoe UI Light" panose="020B0502040204020203"/>
            </a:endParaRP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400" dirty="0">
                <a:gradFill>
                  <a:gsLst>
                    <a:gs pos="0">
                      <a:srgbClr val="6E6D71"/>
                    </a:gs>
                    <a:gs pos="100000">
                      <a:srgbClr val="6E6D71"/>
                    </a:gs>
                  </a:gsLst>
                  <a:lin ang="5400000" scaled="1"/>
                </a:gradFill>
                <a:latin typeface="Segoe UI Light" panose="020B0502040204020203"/>
              </a:rPr>
              <a:t>DOM L3 XPath</a:t>
            </a:r>
            <a:endParaRPr lang="en-US" sz="2400" dirty="0">
              <a:gradFill>
                <a:gsLst>
                  <a:gs pos="0">
                    <a:srgbClr val="6E6D71"/>
                  </a:gs>
                  <a:gs pos="100000">
                    <a:srgbClr val="6E6D71"/>
                  </a:gs>
                </a:gsLst>
                <a:lin ang="5400000" scaled="1"/>
              </a:gradFill>
              <a:latin typeface="Segoe UI Light" panose="020B0502040204020203"/>
            </a:endParaRP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Promises</a:t>
            </a:r>
            <a:endParaRPr lang="en-US" sz="2000" dirty="0">
              <a:gradFill>
                <a:gsLst>
                  <a:gs pos="0">
                    <a:srgbClr val="6E6D71"/>
                  </a:gs>
                  <a:gs pos="100000">
                    <a:srgbClr val="6E6D71"/>
                  </a:gs>
                </a:gsLst>
                <a:lin ang="5400000" scaled="1"/>
              </a:gradFill>
              <a:latin typeface="Segoe UI Light" panose="020B0502040204020203"/>
            </a:endParaRP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HTTP Strict Transport Security</a:t>
            </a:r>
            <a:endParaRPr lang="en-US" sz="2000" dirty="0">
              <a:gradFill>
                <a:gsLst>
                  <a:gs pos="0">
                    <a:srgbClr val="6E6D71"/>
                  </a:gs>
                  <a:gs pos="100000">
                    <a:srgbClr val="6E6D71"/>
                  </a:gs>
                </a:gsLst>
                <a:lin ang="5400000" scaled="1"/>
              </a:gradFill>
              <a:latin typeface="Segoe UI Light" panose="020B0502040204020203"/>
            </a:endParaRP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Media Queries L4 Interaction Media</a:t>
            </a:r>
            <a:endParaRPr lang="en-US" sz="2000" dirty="0">
              <a:gradFill>
                <a:gsLst>
                  <a:gs pos="0">
                    <a:srgbClr val="6E6D71"/>
                  </a:gs>
                  <a:gs pos="100000">
                    <a:srgbClr val="6E6D71"/>
                  </a:gs>
                </a:gsLst>
                <a:lin ang="5400000" scaled="1"/>
              </a:gradFill>
              <a:latin typeface="Segoe UI Light" panose="020B0502040204020203"/>
            </a:endParaRP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Proxies</a:t>
            </a:r>
            <a:endParaRPr lang="en-US" sz="2000" dirty="0">
              <a:gradFill>
                <a:gsLst>
                  <a:gs pos="0">
                    <a:srgbClr val="6E6D71"/>
                  </a:gs>
                  <a:gs pos="100000">
                    <a:srgbClr val="6E6D71"/>
                  </a:gs>
                </a:gsLst>
                <a:lin ang="5400000" scaled="1"/>
              </a:gradFill>
              <a:latin typeface="Segoe UI Light" panose="020B0502040204020203"/>
            </a:endParaRP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Math Built-Ins</a:t>
            </a:r>
            <a:endParaRPr lang="en-US" sz="2000" dirty="0">
              <a:gradFill>
                <a:gsLst>
                  <a:gs pos="0">
                    <a:srgbClr val="6E6D71"/>
                  </a:gs>
                  <a:gs pos="100000">
                    <a:srgbClr val="6E6D71"/>
                  </a:gs>
                </a:gsLst>
                <a:lin ang="5400000" scaled="1"/>
              </a:gradFill>
              <a:latin typeface="Segoe UI Light" panose="020B0502040204020203"/>
            </a:endParaRP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Numbers Built-Ins</a:t>
            </a:r>
            <a:endParaRPr lang="en-US" sz="2000" dirty="0">
              <a:gradFill>
                <a:gsLst>
                  <a:gs pos="0">
                    <a:srgbClr val="6E6D71"/>
                  </a:gs>
                  <a:gs pos="100000">
                    <a:srgbClr val="6E6D71"/>
                  </a:gs>
                </a:gsLst>
                <a:lin ang="5400000" scaled="1"/>
              </a:gradFill>
              <a:latin typeface="Segoe UI Light" panose="020B0502040204020203"/>
            </a:endParaRP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Rest parameters</a:t>
            </a:r>
            <a:endParaRPr lang="en-US" sz="2000" dirty="0">
              <a:gradFill>
                <a:gsLst>
                  <a:gs pos="0">
                    <a:srgbClr val="6E6D71"/>
                  </a:gs>
                  <a:gs pos="100000">
                    <a:srgbClr val="6E6D71"/>
                  </a:gs>
                </a:gsLst>
                <a:lin ang="5400000" scaled="1"/>
              </a:gradFill>
              <a:latin typeface="Segoe UI Light" panose="020B0502040204020203"/>
            </a:endParaRP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Selection API</a:t>
            </a:r>
            <a:endParaRPr lang="en-US" sz="2000" dirty="0">
              <a:gradFill>
                <a:gsLst>
                  <a:gs pos="0">
                    <a:srgbClr val="6E6D71"/>
                  </a:gs>
                  <a:gs pos="100000">
                    <a:srgbClr val="6E6D71"/>
                  </a:gs>
                </a:gsLst>
                <a:lin ang="5400000" scaled="1"/>
              </a:gradFill>
              <a:latin typeface="Segoe UI Light" panose="020B0502040204020203"/>
            </a:endParaRP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JS iterators</a:t>
            </a:r>
            <a:endParaRPr lang="en-US" sz="2000" dirty="0">
              <a:gradFill>
                <a:gsLst>
                  <a:gs pos="0">
                    <a:srgbClr val="6E6D71"/>
                  </a:gs>
                  <a:gs pos="100000">
                    <a:srgbClr val="6E6D71"/>
                  </a:gs>
                </a:gsLst>
                <a:lin ang="5400000" scaled="1"/>
              </a:gradFill>
              <a:latin typeface="Segoe UI Light" panose="020B0502040204020203"/>
            </a:endParaRP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Generators</a:t>
            </a:r>
            <a:endParaRPr lang="en-US" sz="2000" dirty="0">
              <a:gradFill>
                <a:gsLst>
                  <a:gs pos="0">
                    <a:srgbClr val="6E6D71"/>
                  </a:gs>
                  <a:gs pos="100000">
                    <a:srgbClr val="6E6D71"/>
                  </a:gs>
                </a:gsLst>
                <a:lin ang="5400000" scaled="1"/>
              </a:gradFill>
              <a:latin typeface="Segoe UI Light" panose="020B0502040204020203"/>
            </a:endParaRP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Spread</a:t>
            </a:r>
            <a:endParaRPr lang="en-US" sz="2000" dirty="0">
              <a:gradFill>
                <a:gsLst>
                  <a:gs pos="0">
                    <a:srgbClr val="6E6D71"/>
                  </a:gs>
                  <a:gs pos="100000">
                    <a:srgbClr val="6E6D71"/>
                  </a:gs>
                </a:gsLst>
                <a:lin ang="5400000" scaled="1"/>
              </a:gradFill>
              <a:latin typeface="Segoe UI Light" panose="020B0502040204020203"/>
            </a:endParaRP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WAV audio</a:t>
            </a:r>
            <a:endParaRPr lang="en-US" sz="2000" dirty="0">
              <a:gradFill>
                <a:gsLst>
                  <a:gs pos="0">
                    <a:srgbClr val="6E6D71"/>
                  </a:gs>
                  <a:gs pos="100000">
                    <a:srgbClr val="6E6D71"/>
                  </a:gs>
                </a:gsLst>
                <a:lin ang="5400000" scaled="1"/>
              </a:gradFill>
              <a:latin typeface="Segoe UI Light" panose="020B0502040204020203"/>
            </a:endParaRP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Video tracks</a:t>
            </a:r>
            <a:endParaRPr lang="en-US" sz="2000" dirty="0">
              <a:gradFill>
                <a:gsLst>
                  <a:gs pos="0">
                    <a:srgbClr val="6E6D71"/>
                  </a:gs>
                  <a:gs pos="100000">
                    <a:srgbClr val="6E6D71"/>
                  </a:gs>
                </a:gsLst>
                <a:lin ang="5400000" scaled="1"/>
              </a:gradFill>
              <a:latin typeface="Segoe UI Light" panose="020B0502040204020203"/>
            </a:endParaRP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String Built-Ins</a:t>
            </a:r>
            <a:endParaRPr lang="en-US" sz="2000" dirty="0">
              <a:gradFill>
                <a:gsLst>
                  <a:gs pos="0">
                    <a:srgbClr val="6E6D71"/>
                  </a:gs>
                  <a:gs pos="100000">
                    <a:srgbClr val="6E6D71"/>
                  </a:gs>
                </a:gsLst>
                <a:lin ang="5400000" scaled="1"/>
              </a:gradFill>
              <a:latin typeface="Segoe UI Light" panose="020B0502040204020203"/>
            </a:endParaRP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Template Strings</a:t>
            </a:r>
            <a:endParaRPr lang="en-US" sz="2000" dirty="0">
              <a:gradFill>
                <a:gsLst>
                  <a:gs pos="0">
                    <a:srgbClr val="6E6D71"/>
                  </a:gs>
                  <a:gs pos="100000">
                    <a:srgbClr val="6E6D71"/>
                  </a:gs>
                </a:gsLst>
                <a:lin ang="5400000" scaled="1"/>
              </a:gradFill>
              <a:latin typeface="Segoe UI Light" panose="020B0502040204020203"/>
            </a:endParaRP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JS Symbols</a:t>
            </a:r>
            <a:endParaRPr lang="en-US" sz="2000" dirty="0">
              <a:gradFill>
                <a:gsLst>
                  <a:gs pos="0">
                    <a:srgbClr val="6E6D71"/>
                  </a:gs>
                  <a:gs pos="100000">
                    <a:srgbClr val="6E6D71"/>
                  </a:gs>
                </a:gsLst>
                <a:lin ang="5400000" scaled="1"/>
              </a:gradFill>
              <a:latin typeface="Segoe UI Light" panose="020B0502040204020203"/>
            </a:endParaRP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Motion JPEG</a:t>
            </a:r>
            <a:endParaRPr lang="en-US" sz="2000" dirty="0">
              <a:gradFill>
                <a:gsLst>
                  <a:gs pos="0">
                    <a:srgbClr val="6E6D71"/>
                  </a:gs>
                  <a:gs pos="100000">
                    <a:srgbClr val="6E6D71"/>
                  </a:gs>
                </a:gsLst>
                <a:lin ang="5400000" scaled="1"/>
              </a:gradFill>
              <a:latin typeface="Segoe UI Light" panose="020B0502040204020203"/>
            </a:endParaRP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3765">
              <a:lnSpc>
                <a:spcPct val="90000"/>
              </a:lnSpc>
              <a:spcAft>
                <a:spcPts val="600"/>
              </a:spcAft>
            </a:pPr>
            <a:r>
              <a:rPr lang="en-US" sz="2000" dirty="0">
                <a:gradFill>
                  <a:gsLst>
                    <a:gs pos="0">
                      <a:srgbClr val="6E6D71"/>
                    </a:gs>
                    <a:gs pos="100000">
                      <a:srgbClr val="6E6D71"/>
                    </a:gs>
                  </a:gsLst>
                  <a:lin ang="5400000" scaled="1"/>
                </a:gradFill>
                <a:latin typeface="Segoe UI Light" panose="020B0502040204020203"/>
              </a:rPr>
              <a:t>ES6 </a:t>
            </a:r>
            <a:r>
              <a:rPr lang="en-US" sz="2000" dirty="0" err="1">
                <a:gradFill>
                  <a:gsLst>
                    <a:gs pos="0">
                      <a:srgbClr val="6E6D71"/>
                    </a:gs>
                    <a:gs pos="100000">
                      <a:srgbClr val="6E6D71"/>
                    </a:gs>
                  </a:gsLst>
                  <a:lin ang="5400000" scaled="1"/>
                </a:gradFill>
                <a:latin typeface="Segoe UI Light" panose="020B0502040204020203"/>
              </a:rPr>
              <a:t>WeakSet</a:t>
            </a:r>
            <a:endParaRPr lang="en-US" sz="2000" dirty="0">
              <a:gradFill>
                <a:gsLst>
                  <a:gs pos="0">
                    <a:srgbClr val="6E6D71"/>
                  </a:gs>
                  <a:gs pos="100000">
                    <a:srgbClr val="6E6D71"/>
                  </a:gs>
                </a:gsLst>
                <a:lin ang="5400000" scaled="1"/>
              </a:gradFill>
              <a:latin typeface="Segoe UI Light" panose="020B0502040204020203"/>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1" cstate="screen"/>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8" name="Web"/>
          <p:cNvSpPr txBox="1"/>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940" dirty="0">
                <a:solidFill>
                  <a:srgbClr val="FFFFFF"/>
                </a:solidFill>
              </a:rPr>
              <a:t>Microsoft </a:t>
            </a:r>
            <a:r>
              <a:rPr lang="en-US" sz="2940" dirty="0" smtClean="0">
                <a:solidFill>
                  <a:srgbClr val="FFFFFF"/>
                </a:solidFill>
              </a:rPr>
              <a:t>Edge</a:t>
            </a:r>
            <a:endParaRPr lang="en-US" sz="2940"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0078D7"/>
                  </a:gs>
                  <a:gs pos="100000">
                    <a:srgbClr val="0078D7"/>
                  </a:gs>
                </a:gsLst>
                <a:lin ang="5400000" scaled="1"/>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Phone</a:t>
            </a:r>
            <a:endParaRPr lang="en-US" sz="1565"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Small</a:t>
            </a:r>
            <a:r>
              <a:rPr lang="en-US" sz="1565" dirty="0">
                <a:solidFill>
                  <a:srgbClr val="4F4F4F"/>
                </a:solidFill>
                <a:latin typeface="Segoe UI Light" panose="020B0502040204020203"/>
                <a:cs typeface="Segoe UI" panose="020B0502040204020203" pitchFamily="34" charset="0"/>
              </a:rPr>
              <a:t> </a:t>
            </a:r>
            <a:r>
              <a:rPr lang="en-US" sz="1565" dirty="0">
                <a:solidFill>
                  <a:srgbClr val="4F4F4F"/>
                </a:solidFill>
                <a:latin typeface="Segoe Pro Light"/>
                <a:cs typeface="Segoe UI" panose="020B0502040204020203" pitchFamily="34" charset="0"/>
              </a:rPr>
              <a:t>Tablet</a:t>
            </a:r>
            <a:endParaRPr lang="en-US" sz="1565" dirty="0">
              <a:solidFill>
                <a:srgbClr val="4F4F4F"/>
              </a:solidFill>
              <a:latin typeface="Segoe Pro Light"/>
              <a:cs typeface="Segoe UI" panose="020B0502040204020203" pitchFamily="34" charset="0"/>
            </a:endParaRP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3765">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5" dirty="0">
                <a:solidFill>
                  <a:srgbClr val="4F4F4F"/>
                </a:solidFill>
                <a:latin typeface="Segoe Pro Light"/>
              </a:rPr>
              <a:t>2-in-1s</a:t>
            </a:r>
            <a:br>
              <a:rPr lang="en-US" sz="1565" dirty="0">
                <a:solidFill>
                  <a:srgbClr val="4F4F4F"/>
                </a:solidFill>
                <a:latin typeface="Segoe Pro Light"/>
              </a:rPr>
            </a:br>
            <a:r>
              <a:rPr lang="en-US" sz="1565" dirty="0">
                <a:solidFill>
                  <a:srgbClr val="4F4F4F"/>
                </a:solidFill>
                <a:latin typeface="Segoe Pro Light"/>
              </a:rPr>
              <a:t>(Tablet or Laptop)</a:t>
            </a:r>
            <a:endParaRPr lang="en-US" sz="1565"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Desktops </a:t>
            </a:r>
            <a:br>
              <a:rPr lang="en-US" sz="1565" dirty="0">
                <a:solidFill>
                  <a:srgbClr val="4F4F4F"/>
                </a:solidFill>
                <a:latin typeface="Segoe Pro Light"/>
                <a:cs typeface="Segoe UI" panose="020B0502040204020203" pitchFamily="34" charset="0"/>
              </a:rPr>
            </a:br>
            <a:r>
              <a:rPr lang="en-US" sz="1565" dirty="0">
                <a:solidFill>
                  <a:srgbClr val="4F4F4F"/>
                </a:solidFill>
                <a:latin typeface="Segoe Pro Light"/>
                <a:cs typeface="Segoe UI" panose="020B0502040204020203" pitchFamily="34" charset="0"/>
              </a:rPr>
              <a:t>&amp; All-in-Ones</a:t>
            </a:r>
            <a:endParaRPr lang="en-US" sz="1565"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Phablet</a:t>
            </a:r>
            <a:endParaRPr lang="en-US" sz="1565"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Large</a:t>
            </a:r>
            <a:r>
              <a:rPr lang="en-US" sz="1565" dirty="0">
                <a:solidFill>
                  <a:srgbClr val="4F4F4F"/>
                </a:solidFill>
                <a:latin typeface="Segoe UI Light" panose="020B0502040204020203"/>
                <a:cs typeface="Segoe UI" panose="020B0502040204020203" pitchFamily="34" charset="0"/>
              </a:rPr>
              <a:t> </a:t>
            </a:r>
            <a:r>
              <a:rPr lang="en-US" sz="1565" dirty="0">
                <a:solidFill>
                  <a:srgbClr val="4F4F4F"/>
                </a:solidFill>
                <a:latin typeface="Segoe Pro Light"/>
                <a:cs typeface="Segoe UI" panose="020B0502040204020203" pitchFamily="34" charset="0"/>
              </a:rPr>
              <a:t>Tablet</a:t>
            </a:r>
            <a:endParaRPr lang="en-US" sz="1565"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Classic </a:t>
            </a:r>
            <a:br>
              <a:rPr lang="en-US" sz="1565" dirty="0">
                <a:solidFill>
                  <a:srgbClr val="4F4F4F"/>
                </a:solidFill>
                <a:latin typeface="Segoe Pro Light"/>
                <a:cs typeface="Segoe UI" panose="020B0502040204020203" pitchFamily="34" charset="0"/>
              </a:rPr>
            </a:br>
            <a:r>
              <a:rPr lang="en-US" sz="1565" dirty="0">
                <a:solidFill>
                  <a:srgbClr val="4F4F4F"/>
                </a:solidFill>
                <a:latin typeface="Segoe Pro Light"/>
                <a:cs typeface="Segoe UI" panose="020B0502040204020203" pitchFamily="34" charset="0"/>
              </a:rPr>
              <a:t>Laptop</a:t>
            </a:r>
            <a:endParaRPr lang="en-US" sz="1565"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1" cstate="screen"/>
          <a:srcRect r="10956" b="15432"/>
          <a:stretch>
            <a:fillRect/>
          </a:stretch>
        </p:blipFill>
        <p:spPr>
          <a:xfrm>
            <a:off x="6024456" y="931828"/>
            <a:ext cx="1547119" cy="984057"/>
          </a:xfrm>
          <a:prstGeom prst="rect">
            <a:avLst/>
          </a:prstGeom>
        </p:spPr>
      </p:pic>
      <p:pic>
        <p:nvPicPr>
          <p:cNvPr id="29" name="Picture 28"/>
          <p:cNvPicPr>
            <a:picLocks noChangeAspect="1"/>
          </p:cNvPicPr>
          <p:nvPr/>
        </p:nvPicPr>
        <p:blipFill>
          <a:blip r:embed="rId2" cstate="screen"/>
          <a:stretch>
            <a:fillRect/>
          </a:stretch>
        </p:blipFill>
        <p:spPr>
          <a:xfrm>
            <a:off x="10018108" y="931828"/>
            <a:ext cx="1524611" cy="1121617"/>
          </a:xfrm>
          <a:prstGeom prst="rect">
            <a:avLst/>
          </a:prstGeom>
        </p:spPr>
      </p:pic>
      <p:pic>
        <p:nvPicPr>
          <p:cNvPr id="30" name="Picture 29"/>
          <p:cNvPicPr>
            <a:picLocks noChangeAspect="1"/>
          </p:cNvPicPr>
          <p:nvPr/>
        </p:nvPicPr>
        <p:blipFill>
          <a:blip r:embed="rId3" cstate="screen"/>
          <a:stretch>
            <a:fillRect/>
          </a:stretch>
        </p:blipFill>
        <p:spPr>
          <a:xfrm>
            <a:off x="4062428" y="931829"/>
            <a:ext cx="1497214" cy="957235"/>
          </a:xfrm>
          <a:prstGeom prst="rect">
            <a:avLst/>
          </a:prstGeom>
        </p:spPr>
      </p:pic>
      <p:pic>
        <p:nvPicPr>
          <p:cNvPr id="32" name="Picture 31"/>
          <p:cNvPicPr>
            <a:picLocks noChangeAspect="1"/>
          </p:cNvPicPr>
          <p:nvPr/>
        </p:nvPicPr>
        <p:blipFill>
          <a:blip r:embed="rId4" cstate="screen"/>
          <a:stretch>
            <a:fillRect/>
          </a:stretch>
        </p:blipFill>
        <p:spPr>
          <a:xfrm>
            <a:off x="1448396" y="931828"/>
            <a:ext cx="869274" cy="667478"/>
          </a:xfrm>
          <a:prstGeom prst="rect">
            <a:avLst/>
          </a:prstGeom>
        </p:spPr>
      </p:pic>
      <p:pic>
        <p:nvPicPr>
          <p:cNvPr id="36" name="Picture 35"/>
          <p:cNvPicPr>
            <a:picLocks noChangeAspect="1"/>
          </p:cNvPicPr>
          <p:nvPr/>
        </p:nvPicPr>
        <p:blipFill>
          <a:blip r:embed="rId5" cstate="screen"/>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6" cstate="screen"/>
          <a:srcRect/>
          <a:stretch>
            <a:fillRect/>
          </a:stretch>
        </p:blipFill>
        <p:spPr>
          <a:xfrm>
            <a:off x="2749105" y="931830"/>
            <a:ext cx="852254" cy="848917"/>
          </a:xfrm>
          <a:prstGeom prst="rect">
            <a:avLst/>
          </a:prstGeom>
        </p:spPr>
      </p:pic>
      <p:pic>
        <p:nvPicPr>
          <p:cNvPr id="38" name="Picture 37"/>
          <p:cNvPicPr>
            <a:picLocks noChangeAspect="1"/>
          </p:cNvPicPr>
          <p:nvPr/>
        </p:nvPicPr>
        <p:blipFill rotWithShape="1">
          <a:blip r:embed="rId7" cstate="screen"/>
          <a:srcRect/>
          <a:stretch>
            <a:fill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Xbox</a:t>
            </a:r>
            <a:endParaRPr lang="en-US" sz="1565" dirty="0">
              <a:solidFill>
                <a:srgbClr val="4F4F4F"/>
              </a:solidFill>
              <a:latin typeface="Segoe Pro Light"/>
              <a:cs typeface="Segoe UI" panose="020B0502040204020203" pitchFamily="34" charset="0"/>
            </a:endParaRP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IoT</a:t>
            </a:r>
            <a:endParaRPr lang="en-US" sz="1565" dirty="0">
              <a:solidFill>
                <a:srgbClr val="4F4F4F"/>
              </a:solidFill>
              <a:latin typeface="Segoe Pro Light"/>
              <a:cs typeface="Segoe UI" panose="020B0502040204020203" pitchFamily="34" charset="0"/>
            </a:endParaRP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Surface Hub</a:t>
            </a:r>
            <a:endParaRPr lang="en-US" sz="1565" dirty="0">
              <a:solidFill>
                <a:srgbClr val="4F4F4F"/>
              </a:solidFill>
              <a:latin typeface="Segoe Pro Light"/>
              <a:cs typeface="Segoe UI" panose="020B0502040204020203" pitchFamily="34" charset="0"/>
            </a:endParaRP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8" cstate="screen"/>
            <a:srcRect/>
            <a:stretch>
              <a:fillRect/>
            </a:stretch>
          </p:blipFill>
          <p:spPr bwMode="ltGray">
            <a:xfrm>
              <a:off x="8610991" y="1992417"/>
              <a:ext cx="3186889" cy="1956172"/>
            </a:xfrm>
            <a:prstGeom prst="rect">
              <a:avLst/>
            </a:prstGeom>
          </p:spPr>
        </p:pic>
        <p:pic>
          <p:nvPicPr>
            <p:cNvPr id="34" name="Picture 33"/>
            <p:cNvPicPr>
              <a:picLocks noChangeAspect="1"/>
            </p:cNvPicPr>
            <p:nvPr/>
          </p:nvPicPr>
          <p:blipFill>
            <a:blip r:embed="rId9" cstate="screen"/>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0" cstate="screen"/>
            <a:stretch>
              <a:fillRect/>
            </a:stretch>
          </p:blipFill>
          <p:spPr bwMode="ltGray">
            <a:xfrm>
              <a:off x="8656422" y="2030494"/>
              <a:ext cx="3101655" cy="1731844"/>
            </a:xfrm>
            <a:prstGeom prst="rect">
              <a:avLst/>
            </a:prstGeom>
            <a:noFill/>
            <a:ln>
              <a:noFill/>
            </a:ln>
          </p:spPr>
        </p:pic>
      </p:grpSp>
      <p:pic>
        <p:nvPicPr>
          <p:cNvPr id="43" name="PPI"/>
          <p:cNvPicPr>
            <a:picLocks noChangeAspect="1"/>
          </p:cNvPicPr>
          <p:nvPr/>
        </p:nvPicPr>
        <p:blipFill>
          <a:blip r:embed="rId11" cstate="screen"/>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noAutofit/>
            </a:bodyPr>
            <a:lstStyle/>
            <a:p>
              <a:pPr algn="ctr" defTabSz="912495">
                <a:lnSpc>
                  <a:spcPct val="90000"/>
                </a:lnSpc>
              </a:pPr>
              <a:endParaRPr lang="en-US" sz="235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6" name="Picture 45"/>
            <p:cNvPicPr>
              <a:picLocks noChangeAspect="1"/>
            </p:cNvPicPr>
            <p:nvPr/>
          </p:nvPicPr>
          <p:blipFill>
            <a:blip r:embed="rId12" cstate="screen"/>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3" cstate="screen"/>
          <a:srcRect/>
          <a:stretch>
            <a:fill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4715">
              <a:lnSpc>
                <a:spcPct val="90000"/>
              </a:lnSpc>
              <a:spcAft>
                <a:spcPts val="585"/>
              </a:spcAft>
            </a:pPr>
            <a:r>
              <a:rPr lang="en-US" sz="1565" dirty="0">
                <a:solidFill>
                  <a:srgbClr val="4F4F4F"/>
                </a:solidFill>
                <a:latin typeface="Segoe Pro Light"/>
                <a:cs typeface="Segoe UI" panose="020B0502040204020203" pitchFamily="34" charset="0"/>
              </a:rPr>
              <a:t>Holographic</a:t>
            </a:r>
            <a:endParaRPr lang="en-US" sz="1565"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a:lnSpc>
                <a:spcPct val="90000"/>
              </a:lnSpc>
            </a:pPr>
            <a:endParaRPr lang="en-US" sz="2400" dirty="0" err="1">
              <a:gradFill>
                <a:gsLst>
                  <a:gs pos="2917">
                    <a:srgbClr val="737373"/>
                  </a:gs>
                  <a:gs pos="81000">
                    <a:srgbClr val="737373"/>
                  </a:gs>
                </a:gsLst>
                <a:lin ang="5400000" scaled="0"/>
              </a:gradFill>
              <a:ea typeface="Segoe UI" panose="020B0502040204020203" pitchFamily="34" charset="0"/>
              <a:cs typeface="Segoe UI" panose="020B0502040204020203"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130">
                    <a:lnSpc>
                      <a:spcPct val="90000"/>
                    </a:lnSpc>
                  </a:pPr>
                  <a:r>
                    <a:rPr lang="en-US" sz="1865" dirty="0">
                      <a:solidFill>
                        <a:prstClr val="white"/>
                      </a:solidFill>
                      <a:latin typeface="Segoe UI Light" panose="020B0502040204020203"/>
                      <a:cs typeface="Segoe UI Semibold" panose="020B0702040204020203" pitchFamily="34" charset="0"/>
                    </a:rPr>
                    <a:t>Windows 10</a:t>
                  </a:r>
                  <a:endParaRPr lang="en-US" sz="1865" dirty="0">
                    <a:solidFill>
                      <a:prstClr val="white"/>
                    </a:solidFill>
                    <a:latin typeface="Segoe UI Light" panose="020B0502040204020203"/>
                    <a:cs typeface="Segoe UI Semibold" panose="020B0702040204020203" pitchFamily="34" charset="0"/>
                  </a:endParaRP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p:spPr>
              <p:txBody>
                <a:bodyPr vert="horz" wrap="square" lIns="121807" tIns="60904" rIns="121807" bIns="60904" numCol="1" anchor="t" anchorCtr="0" compatLnSpc="1"/>
                <a:lstStyle/>
                <a:p>
                  <a:pPr defTabSz="913130"/>
                  <a:endParaRPr lang="en-US" sz="1865">
                    <a:solidFill>
                      <a:srgbClr val="737373"/>
                    </a:solidFill>
                    <a:latin typeface="Segoe UI Light" panose="020B0502040204020203"/>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aphicFrame>
        <p:nvGraphicFramePr>
          <p:cNvPr id="18" name="Chart 17"/>
          <p:cNvGraphicFramePr/>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1"/>
          </a:graphicData>
        </a:graphic>
      </p:graphicFrame>
      <p:grpSp>
        <p:nvGrpSpPr>
          <p:cNvPr id="19" name="CODE NAV PLACEHOLDER"/>
          <p:cNvGrpSpPr/>
          <p:nvPr/>
        </p:nvGrpSpPr>
        <p:grpSpPr>
          <a:xfrm>
            <a:off x="984656" y="253570"/>
            <a:ext cx="10219482" cy="588366"/>
            <a:chOff x="1004400" y="258158"/>
            <a:chExt cx="10424404" cy="600164"/>
          </a:xfrm>
        </p:grpSpPr>
        <p:sp>
          <p:nvSpPr>
            <p:cNvPr id="20" name="Web"/>
            <p:cNvSpPr txBox="1"/>
            <p:nvPr/>
          </p:nvSpPr>
          <p:spPr>
            <a:xfrm>
              <a:off x="1004400" y="258158"/>
              <a:ext cx="4592013" cy="600123"/>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940" dirty="0">
                  <a:solidFill>
                    <a:srgbClr val="FFFFFF"/>
                  </a:solidFill>
                </a:rPr>
                <a:t>Microsoft </a:t>
              </a:r>
              <a:r>
                <a:rPr lang="en-US" sz="2940" dirty="0" smtClean="0">
                  <a:solidFill>
                    <a:srgbClr val="FFFFFF"/>
                  </a:solidFill>
                </a:rPr>
                <a:t>Edge</a:t>
              </a:r>
              <a:endParaRPr lang="en-US" sz="2940" dirty="0">
                <a:solidFill>
                  <a:srgbClr val="FFFFFF"/>
                </a:solidFill>
              </a:endParaRPr>
            </a:p>
          </p:txBody>
        </p:sp>
        <p:sp>
          <p:nvSpPr>
            <p:cNvPr id="21" name="Text Placeholder 5" hidden="1"/>
            <p:cNvSpPr txBox="1"/>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.NET &amp; Win32</a:t>
              </a:r>
              <a:endParaRPr lang="en-US" sz="2940" dirty="0">
                <a:gradFill>
                  <a:gsLst>
                    <a:gs pos="2917">
                      <a:srgbClr val="409AE1"/>
                    </a:gs>
                    <a:gs pos="30000">
                      <a:srgbClr val="409AE1"/>
                    </a:gs>
                  </a:gsLst>
                  <a:lin ang="5400000" scaled="0"/>
                </a:gradFill>
              </a:endParaRPr>
            </a:p>
          </p:txBody>
        </p:sp>
        <p:sp>
          <p:nvSpPr>
            <p:cNvPr id="22" name="Text Placeholder 5" hidden="1"/>
            <p:cNvSpPr txBox="1"/>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Android</a:t>
              </a:r>
              <a:endParaRPr lang="en-US" sz="2940" dirty="0">
                <a:gradFill>
                  <a:gsLst>
                    <a:gs pos="2917">
                      <a:srgbClr val="409AE1"/>
                    </a:gs>
                    <a:gs pos="30000">
                      <a:srgbClr val="409AE1"/>
                    </a:gs>
                  </a:gsLst>
                  <a:lin ang="5400000" scaled="0"/>
                </a:gradFill>
              </a:endParaRPr>
            </a:p>
          </p:txBody>
        </p:sp>
        <p:sp>
          <p:nvSpPr>
            <p:cNvPr id="23" name="Text Placeholder 5" hidden="1"/>
            <p:cNvSpPr txBox="1"/>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iOS</a:t>
              </a:r>
              <a:endParaRPr lang="en-US" sz="2940" dirty="0">
                <a:gradFill>
                  <a:gsLst>
                    <a:gs pos="2917">
                      <a:srgbClr val="409AE1"/>
                    </a:gs>
                    <a:gs pos="30000">
                      <a:srgbClr val="409AE1"/>
                    </a:gs>
                  </a:gsLst>
                  <a:lin ang="5400000" scaled="0"/>
                </a:gra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fade">
                                      <p:cBhvr>
                                        <p:cTn id="7" dur="500"/>
                                        <p:tgtEl>
                                          <p:spTgt spid="1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12" dur="500"/>
                                        <p:tgtEl>
                                          <p:spTgt spid="18">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6" dur="500"/>
                                        <p:tgtEl>
                                          <p:spTgt spid="18">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21" dur="500"/>
                                        <p:tgtEl>
                                          <p:spTgt spid="18">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5"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aphicFrame>
        <p:nvGraphicFramePr>
          <p:cNvPr id="18" name="Chart 17"/>
          <p:cNvGraphicFramePr/>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1"/>
          </a:graphicData>
        </a:graphic>
      </p:graphicFrame>
      <p:grpSp>
        <p:nvGrpSpPr>
          <p:cNvPr id="19" name="CODE NAV PLACEHOLDER"/>
          <p:cNvGrpSpPr/>
          <p:nvPr/>
        </p:nvGrpSpPr>
        <p:grpSpPr>
          <a:xfrm>
            <a:off x="984656" y="253570"/>
            <a:ext cx="10219482" cy="1086154"/>
            <a:chOff x="1004400" y="258158"/>
            <a:chExt cx="10424404" cy="1107934"/>
          </a:xfrm>
        </p:grpSpPr>
        <p:sp>
          <p:nvSpPr>
            <p:cNvPr id="20" name="Web"/>
            <p:cNvSpPr txBox="1"/>
            <p:nvPr/>
          </p:nvSpPr>
          <p:spPr>
            <a:xfrm>
              <a:off x="1004400" y="258158"/>
              <a:ext cx="6214717" cy="110793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940" dirty="0">
                  <a:solidFill>
                    <a:srgbClr val="FFFFFF"/>
                  </a:solidFill>
                </a:rPr>
                <a:t>Microsoft Edge</a:t>
              </a:r>
              <a:endParaRPr lang="en-US" sz="2940" dirty="0">
                <a:solidFill>
                  <a:srgbClr val="FFFFFF"/>
                </a:solidFill>
              </a:endParaRPr>
            </a:p>
            <a:p>
              <a:endParaRPr lang="en-US" sz="2940" dirty="0">
                <a:solidFill>
                  <a:srgbClr val="FFFFFF"/>
                </a:solidFill>
              </a:endParaRPr>
            </a:p>
          </p:txBody>
        </p:sp>
        <p:sp>
          <p:nvSpPr>
            <p:cNvPr id="21" name="Text Placeholder 5" hidden="1"/>
            <p:cNvSpPr txBox="1"/>
            <p:nvPr/>
          </p:nvSpPr>
          <p:spPr>
            <a:xfrm>
              <a:off x="3441850" y="258158"/>
              <a:ext cx="2640702"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.NET &amp; Win32</a:t>
              </a:r>
              <a:endParaRPr lang="en-US" sz="2940" dirty="0">
                <a:gradFill>
                  <a:gsLst>
                    <a:gs pos="2917">
                      <a:srgbClr val="409AE1"/>
                    </a:gs>
                    <a:gs pos="30000">
                      <a:srgbClr val="409AE1"/>
                    </a:gs>
                  </a:gsLst>
                  <a:lin ang="5400000" scaled="0"/>
                </a:gradFill>
              </a:endParaRPr>
            </a:p>
          </p:txBody>
        </p:sp>
        <p:sp>
          <p:nvSpPr>
            <p:cNvPr id="22" name="Text Placeholder 5" hidden="1"/>
            <p:cNvSpPr txBox="1"/>
            <p:nvPr/>
          </p:nvSpPr>
          <p:spPr>
            <a:xfrm>
              <a:off x="7420964" y="258158"/>
              <a:ext cx="1766435"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Android</a:t>
              </a:r>
              <a:endParaRPr lang="en-US" sz="2940" dirty="0">
                <a:gradFill>
                  <a:gsLst>
                    <a:gs pos="2917">
                      <a:srgbClr val="409AE1"/>
                    </a:gs>
                    <a:gs pos="30000">
                      <a:srgbClr val="409AE1"/>
                    </a:gs>
                  </a:gsLst>
                  <a:lin ang="5400000" scaled="0"/>
                </a:gradFill>
              </a:endParaRPr>
            </a:p>
          </p:txBody>
        </p:sp>
        <p:sp>
          <p:nvSpPr>
            <p:cNvPr id="23" name="Text Placeholder 5" hidden="1"/>
            <p:cNvSpPr txBox="1"/>
            <p:nvPr/>
          </p:nvSpPr>
          <p:spPr>
            <a:xfrm>
              <a:off x="10525810" y="258158"/>
              <a:ext cx="902994" cy="600164"/>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940" dirty="0">
                  <a:gradFill>
                    <a:gsLst>
                      <a:gs pos="2917">
                        <a:srgbClr val="409AE1"/>
                      </a:gs>
                      <a:gs pos="30000">
                        <a:srgbClr val="409AE1"/>
                      </a:gs>
                    </a:gsLst>
                    <a:lin ang="5400000" scaled="0"/>
                  </a:gradFill>
                </a:rPr>
                <a:t>iOS</a:t>
              </a:r>
              <a:endParaRPr lang="en-US" sz="2940" dirty="0">
                <a:gradFill>
                  <a:gsLst>
                    <a:gs pos="2917">
                      <a:srgbClr val="409AE1"/>
                    </a:gs>
                    <a:gs pos="30000">
                      <a:srgbClr val="409AE1"/>
                    </a:gs>
                  </a:gsLst>
                  <a:lin ang="5400000" scaled="0"/>
                </a:gradFill>
              </a:endParaRPr>
            </a:p>
          </p:txBody>
        </p:sp>
      </p:gr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graphicEl>
                                              <a:chart seriesIdx="0" categoryIdx="0" bldStep="ptInSeries"/>
                                            </p:graphicEl>
                                          </p:spTgt>
                                        </p:tgtEl>
                                        <p:attrNameLst>
                                          <p:attrName>style.visibility</p:attrName>
                                        </p:attrNameLst>
                                      </p:cBhvr>
                                      <p:to>
                                        <p:strVal val="visible"/>
                                      </p:to>
                                    </p:set>
                                    <p:animEffect transition="in" filter="wipe(down)">
                                      <p:cBhvr>
                                        <p:cTn id="7" dur="500"/>
                                        <p:tgtEl>
                                          <p:spTgt spid="18">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graphicEl>
                                              <a:chart seriesIdx="0" categoryIdx="1" bldStep="ptInSeries"/>
                                            </p:graphicEl>
                                          </p:spTgt>
                                        </p:tgtEl>
                                        <p:attrNameLst>
                                          <p:attrName>style.visibility</p:attrName>
                                        </p:attrNameLst>
                                      </p:cBhvr>
                                      <p:to>
                                        <p:strVal val="visible"/>
                                      </p:to>
                                    </p:set>
                                    <p:animEffect transition="in" filter="wipe(down)">
                                      <p:cBhvr>
                                        <p:cTn id="11" dur="500"/>
                                        <p:tgtEl>
                                          <p:spTgt spid="18">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
                                            <p:graphicEl>
                                              <a:chart seriesIdx="0" categoryIdx="2" bldStep="ptInSeries"/>
                                            </p:graphicEl>
                                          </p:spTgt>
                                        </p:tgtEl>
                                        <p:attrNameLst>
                                          <p:attrName>style.visibility</p:attrName>
                                        </p:attrNameLst>
                                      </p:cBhvr>
                                      <p:to>
                                        <p:strVal val="visible"/>
                                      </p:to>
                                    </p:set>
                                    <p:animEffect transition="in" filter="wipe(down)">
                                      <p:cBhvr>
                                        <p:cTn id="16" dur="500"/>
                                        <p:tgtEl>
                                          <p:spTgt spid="18">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8">
                                            <p:graphicEl>
                                              <a:chart seriesIdx="0" categoryIdx="3" bldStep="ptInSeries"/>
                                            </p:graphicEl>
                                          </p:spTgt>
                                        </p:tgtEl>
                                        <p:attrNameLst>
                                          <p:attrName>style.visibility</p:attrName>
                                        </p:attrNameLst>
                                      </p:cBhvr>
                                      <p:to>
                                        <p:strVal val="visible"/>
                                      </p:to>
                                    </p:set>
                                    <p:animEffect transition="in" filter="wipe(down)">
                                      <p:cBhvr>
                                        <p:cTn id="20" dur="500"/>
                                        <p:tgtEl>
                                          <p:spTgt spid="1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Chart bld="seriesEl"/>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defRPr/>
            </a:pPr>
            <a:r>
              <a:rPr lang="en-US" sz="235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pp</a:t>
            </a:r>
            <a:endParaRPr lang="en-US" sz="235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1" name="Web"/>
          <p:cNvSpPr txBox="1"/>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80" rtl="0" eaLnBrk="1" fontAlgn="auto" latinLnBrk="0" hangingPunct="1">
              <a:lnSpc>
                <a:spcPct val="90000"/>
              </a:lnSpc>
              <a:spcBef>
                <a:spcPct val="20000"/>
              </a:spcBef>
              <a:spcAft>
                <a:spcPts val="0"/>
              </a:spcAft>
              <a:buClrTx/>
              <a:buSzPct val="90000"/>
              <a:buFontTx/>
              <a:buNone/>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180" rtl="0" eaLnBrk="1" fontAlgn="auto" latinLnBrk="0" hangingPunct="1">
              <a:lnSpc>
                <a:spcPct val="90000"/>
              </a:lnSpc>
              <a:spcBef>
                <a:spcPct val="20000"/>
              </a:spcBef>
              <a:spcAft>
                <a:spcPts val="0"/>
              </a:spcAft>
              <a:buClrTx/>
              <a:buSzPct val="90000"/>
              <a:buFont typeface="Arial" panose="020B0604020202020204" pitchFamily="34" charset="0"/>
              <a:buNone/>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913765">
              <a:defRPr/>
            </a:pPr>
            <a:r>
              <a:rPr lang="en-US" sz="2940" dirty="0" smtClean="0">
                <a:solidFill>
                  <a:srgbClr val="FFFFFF"/>
                </a:solidFill>
              </a:rPr>
              <a:t>Web Apps</a:t>
            </a:r>
            <a:endParaRPr lang="en-US" sz="2940"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defRPr/>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8" name="Content Placeholder 2"/>
          <p:cNvSpPr txBox="1"/>
          <p:nvPr/>
        </p:nvSpPr>
        <p:spPr>
          <a:xfrm>
            <a:off x="5734050" y="1793240"/>
            <a:ext cx="6457950" cy="5067300"/>
          </a:xfrm>
          <a:prstGeom prst="rect">
            <a:avLst/>
          </a:prstGeom>
        </p:spPr>
        <p:txBody>
          <a:bodyPr vert="horz" wrap="square" lIns="146304" tIns="91440" rIns="146304" bIns="91440" rtlCol="0">
            <a:noAutofit/>
          </a:bodyPr>
          <a:lst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5" dirty="0" smtClean="0">
                <a:solidFill>
                  <a:srgbClr val="0078D7"/>
                </a:solidFill>
                <a:latin typeface="Segoe UI Light" panose="020B0502040204020203"/>
              </a:rPr>
              <a:t>NEW: Hosted Web Apps</a:t>
            </a:r>
            <a:endParaRPr lang="en-US" sz="2665" dirty="0" smtClean="0">
              <a:solidFill>
                <a:srgbClr val="0078D7"/>
              </a:solidFill>
              <a:latin typeface="Segoe UI Light" panose="020B0502040204020203"/>
            </a:endParaRPr>
          </a:p>
          <a:p>
            <a:pPr marL="0" indent="0">
              <a:lnSpc>
                <a:spcPct val="110000"/>
              </a:lnSpc>
              <a:spcBef>
                <a:spcPts val="2400"/>
              </a:spcBef>
              <a:spcAft>
                <a:spcPts val="600"/>
              </a:spcAft>
              <a:buNone/>
              <a:defRPr/>
            </a:pPr>
            <a:r>
              <a:rPr lang="en-US" sz="2665" dirty="0" smtClean="0">
                <a:solidFill>
                  <a:srgbClr val="0078D7"/>
                </a:solidFill>
                <a:latin typeface="Segoe UI Light" panose="020B0502040204020203"/>
              </a:rPr>
              <a:t>Bring </a:t>
            </a:r>
            <a:r>
              <a:rPr lang="en-US" sz="2665" dirty="0">
                <a:solidFill>
                  <a:srgbClr val="0078D7"/>
                </a:solidFill>
                <a:latin typeface="Segoe UI Light" panose="020B0502040204020203"/>
              </a:rPr>
              <a:t>your website experience to the Windows Store</a:t>
            </a:r>
            <a:endParaRPr lang="en-US" sz="2665" dirty="0">
              <a:solidFill>
                <a:srgbClr val="0078D7"/>
              </a:solidFill>
              <a:latin typeface="Segoe UI Light" panose="020B0502040204020203"/>
            </a:endParaRPr>
          </a:p>
          <a:p>
            <a:pPr marL="0" indent="0">
              <a:lnSpc>
                <a:spcPct val="110000"/>
              </a:lnSpc>
              <a:spcBef>
                <a:spcPts val="2400"/>
              </a:spcBef>
              <a:spcAft>
                <a:spcPts val="600"/>
              </a:spcAft>
              <a:buNone/>
              <a:defRPr/>
            </a:pPr>
            <a:r>
              <a:rPr lang="en-US" sz="2665" dirty="0">
                <a:solidFill>
                  <a:srgbClr val="0078D7"/>
                </a:solidFill>
                <a:latin typeface="Segoe UI Light" panose="020B0502040204020203"/>
              </a:rPr>
              <a:t>Leverage your web investments and developer workflow</a:t>
            </a:r>
            <a:endParaRPr lang="en-US" sz="2665" dirty="0">
              <a:solidFill>
                <a:srgbClr val="0078D7"/>
              </a:solidFill>
              <a:latin typeface="Segoe UI Light" panose="020B0502040204020203"/>
            </a:endParaRPr>
          </a:p>
          <a:p>
            <a:pPr marL="0" indent="0">
              <a:lnSpc>
                <a:spcPct val="110000"/>
              </a:lnSpc>
              <a:spcBef>
                <a:spcPts val="2400"/>
              </a:spcBef>
              <a:spcAft>
                <a:spcPts val="600"/>
              </a:spcAft>
              <a:buNone/>
              <a:defRPr/>
            </a:pPr>
            <a:r>
              <a:rPr lang="en-US" sz="2665" dirty="0">
                <a:solidFill>
                  <a:srgbClr val="0078D7"/>
                </a:solidFill>
                <a:latin typeface="Segoe UI Light" panose="020B0502040204020203"/>
              </a:rPr>
              <a:t>Full access to Universal APIs, including </a:t>
            </a:r>
            <a:endParaRPr lang="en-US" sz="2665" dirty="0">
              <a:solidFill>
                <a:srgbClr val="0078D7"/>
              </a:solidFill>
              <a:latin typeface="Segoe UI Light" panose="020B0502040204020203"/>
            </a:endParaRPr>
          </a:p>
          <a:p>
            <a:pPr marL="0" indent="0">
              <a:lnSpc>
                <a:spcPct val="110000"/>
              </a:lnSpc>
              <a:spcBef>
                <a:spcPts val="0"/>
              </a:spcBef>
              <a:spcAft>
                <a:spcPts val="600"/>
              </a:spcAft>
              <a:buNone/>
              <a:defRPr/>
            </a:pPr>
            <a:r>
              <a:rPr lang="en-US" sz="1865" dirty="0" smtClean="0">
                <a:gradFill>
                  <a:gsLst>
                    <a:gs pos="0">
                      <a:srgbClr val="737373"/>
                    </a:gs>
                    <a:gs pos="100000">
                      <a:srgbClr val="737373"/>
                    </a:gs>
                  </a:gsLst>
                  <a:lin ang="5400000" scaled="1"/>
                </a:gradFill>
                <a:latin typeface="Segoe UI" panose="020B0502040204020203"/>
              </a:rPr>
              <a:t>Tiles</a:t>
            </a:r>
            <a:r>
              <a:rPr lang="en-US" sz="1865" dirty="0">
                <a:gradFill>
                  <a:gsLst>
                    <a:gs pos="0">
                      <a:srgbClr val="737373"/>
                    </a:gs>
                    <a:gs pos="100000">
                      <a:srgbClr val="737373"/>
                    </a:gs>
                  </a:gsLst>
                  <a:lin ang="5400000" scaled="1"/>
                </a:gradFill>
                <a:latin typeface="Segoe UI" panose="020B0502040204020203"/>
              </a:rPr>
              <a:t>, Notifications, Camera, Contact List, Calendar</a:t>
            </a:r>
            <a:endParaRPr lang="en-US" sz="1865" dirty="0">
              <a:gradFill>
                <a:gsLst>
                  <a:gs pos="0">
                    <a:srgbClr val="737373"/>
                  </a:gs>
                  <a:gs pos="100000">
                    <a:srgbClr val="737373"/>
                  </a:gs>
                </a:gsLst>
                <a:lin ang="5400000" scaled="1"/>
              </a:gradFill>
              <a:latin typeface="Segoe UI" panose="020B0502040204020203"/>
            </a:endParaRP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3765">
                <a:lnSpc>
                  <a:spcPct val="90000"/>
                </a:lnSpc>
                <a:spcAft>
                  <a:spcPts val="590"/>
                </a:spcAft>
              </a:pPr>
              <a:r>
                <a:rPr lang="en-US" sz="3200" spc="-98" dirty="0">
                  <a:gradFill>
                    <a:gsLst>
                      <a:gs pos="2917">
                        <a:srgbClr val="0078D7"/>
                      </a:gs>
                      <a:gs pos="30000">
                        <a:srgbClr val="0078D7"/>
                      </a:gs>
                    </a:gsLst>
                    <a:lin ang="5400000" scaled="0"/>
                  </a:gradFill>
                </a:rPr>
                <a:t>Universal Windows Platform</a:t>
              </a:r>
              <a:endParaRPr lang="en-US" sz="3200" spc="-98" dirty="0">
                <a:gradFill>
                  <a:gsLst>
                    <a:gs pos="2917">
                      <a:srgbClr val="0078D7"/>
                    </a:gs>
                    <a:gs pos="30000">
                      <a:srgbClr val="0078D7"/>
                    </a:gs>
                  </a:gsLst>
                  <a:lin ang="5400000" scaled="0"/>
                </a:gradFill>
              </a:endParaRP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3765">
                  <a:lnSpc>
                    <a:spcPct val="90000"/>
                  </a:lnSpc>
                  <a:spcAft>
                    <a:spcPts val="590"/>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pPr defTabSz="913765"/>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3765">
                  <a:lnSpc>
                    <a:spcPct val="90000"/>
                  </a:lnSpc>
                  <a:spcAft>
                    <a:spcPts val="390"/>
                  </a:spcAft>
                </a:pPr>
                <a:r>
                  <a:rPr lang="en-US" sz="1200" b="1" dirty="0">
                    <a:gradFill>
                      <a:gsLst>
                        <a:gs pos="2917">
                          <a:srgbClr val="0078D7"/>
                        </a:gs>
                        <a:gs pos="30000">
                          <a:srgbClr val="0078D7"/>
                        </a:gs>
                      </a:gsLst>
                      <a:lin ang="5400000" scaled="0"/>
                    </a:gradFill>
                  </a:rPr>
                  <a:t>HTML</a:t>
                </a:r>
                <a:endParaRPr lang="en-US" sz="1200" b="1" dirty="0">
                  <a:gradFill>
                    <a:gsLst>
                      <a:gs pos="2917">
                        <a:srgbClr val="0078D7"/>
                      </a:gs>
                      <a:gs pos="30000">
                        <a:srgbClr val="0078D7"/>
                      </a:gs>
                    </a:gsLst>
                    <a:lin ang="5400000" scaled="0"/>
                  </a:gradFill>
                </a:endParaRPr>
              </a:p>
              <a:p>
                <a:pPr algn="ctr" defTabSz="913765">
                  <a:lnSpc>
                    <a:spcPct val="90000"/>
                  </a:lnSpc>
                  <a:spcAft>
                    <a:spcPts val="390"/>
                  </a:spcAft>
                </a:pPr>
                <a:r>
                  <a:rPr lang="en-US" sz="1200" b="1" dirty="0">
                    <a:gradFill>
                      <a:gsLst>
                        <a:gs pos="2917">
                          <a:srgbClr val="0078D7"/>
                        </a:gs>
                        <a:gs pos="30000">
                          <a:srgbClr val="0078D7"/>
                        </a:gs>
                      </a:gsLst>
                      <a:lin ang="5400000" scaled="0"/>
                    </a:gradFill>
                  </a:rPr>
                  <a:t>CSS</a:t>
                </a:r>
                <a:endParaRPr lang="en-US" sz="1200" b="1" dirty="0">
                  <a:gradFill>
                    <a:gsLst>
                      <a:gs pos="2917">
                        <a:srgbClr val="0078D7"/>
                      </a:gs>
                      <a:gs pos="30000">
                        <a:srgbClr val="0078D7"/>
                      </a:gs>
                    </a:gsLst>
                    <a:lin ang="5400000" scaled="0"/>
                  </a:gradFill>
                </a:endParaRPr>
              </a:p>
              <a:p>
                <a:pPr algn="ctr" defTabSz="913765">
                  <a:lnSpc>
                    <a:spcPct val="90000"/>
                  </a:lnSpc>
                  <a:spcAft>
                    <a:spcPts val="390"/>
                  </a:spcAft>
                </a:pPr>
                <a:r>
                  <a:rPr lang="en-US" sz="1200" b="1" dirty="0">
                    <a:gradFill>
                      <a:gsLst>
                        <a:gs pos="2917">
                          <a:srgbClr val="0078D7"/>
                        </a:gs>
                        <a:gs pos="30000">
                          <a:srgbClr val="0078D7"/>
                        </a:gs>
                      </a:gsLst>
                      <a:lin ang="5400000" scaled="0"/>
                    </a:gradFill>
                  </a:rPr>
                  <a:t>JS</a:t>
                </a:r>
                <a:endParaRPr lang="en-US" sz="1200" b="1" dirty="0">
                  <a:gradFill>
                    <a:gsLst>
                      <a:gs pos="2917">
                        <a:srgbClr val="0078D7"/>
                      </a:gs>
                      <a:gs pos="30000">
                        <a:srgbClr val="0078D7"/>
                      </a:gs>
                    </a:gsLst>
                    <a:lin ang="5400000" scaled="0"/>
                  </a:gradFill>
                </a:endParaRP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pPr defTabSz="913765"/>
                <a:endParaRPr lang="en-US" sz="1765">
                  <a:solidFill>
                    <a:srgbClr val="FFFFFF"/>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smtClean="0"/>
              <a:t>Demo</a:t>
            </a:r>
            <a:br>
              <a:rPr lang="en-US" dirty="0" smtClean="0"/>
            </a:br>
            <a:r>
              <a:rPr lang="en-US" dirty="0" smtClean="0"/>
              <a:t>Microsoft </a:t>
            </a:r>
            <a:r>
              <a:rPr lang="en-US" dirty="0"/>
              <a:t>Edge, Hosted web apps</a:t>
            </a:r>
            <a:endParaRPr lang="en-US" dirty="0"/>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5049520"/>
          </a:xfrm>
        </p:spPr>
        <p:txBody>
          <a:bodyPr/>
          <a:lstStyle/>
          <a:p>
            <a:r>
              <a:rPr lang="en-GB" dirty="0" smtClean="0"/>
              <a:t>Build Universal Windows Apps using Objective-C</a:t>
            </a:r>
            <a:endParaRPr lang="en-GB" dirty="0" smtClean="0"/>
          </a:p>
          <a:p>
            <a:pPr lvl="1"/>
            <a:r>
              <a:rPr lang="en-GB" dirty="0" smtClean="0"/>
              <a:t>Import </a:t>
            </a:r>
            <a:r>
              <a:rPr lang="en-GB" dirty="0" err="1"/>
              <a:t>Xcode</a:t>
            </a:r>
            <a:r>
              <a:rPr lang="en-GB" dirty="0"/>
              <a:t>® projects into Visual Studio</a:t>
            </a:r>
            <a:endParaRPr lang="en-GB" dirty="0"/>
          </a:p>
          <a:p>
            <a:pPr lvl="1"/>
            <a:r>
              <a:rPr lang="en-GB" dirty="0" smtClean="0"/>
              <a:t>Build </a:t>
            </a:r>
            <a:r>
              <a:rPr lang="en-GB" dirty="0"/>
              <a:t>and debug your Objective-C code from Visual </a:t>
            </a:r>
            <a:r>
              <a:rPr lang="en-GB" dirty="0" smtClean="0"/>
              <a:t>Studio</a:t>
            </a:r>
            <a:endParaRPr lang="en-GB" dirty="0" smtClean="0"/>
          </a:p>
          <a:p>
            <a:pPr lvl="1"/>
            <a:r>
              <a:rPr lang="en-GB" dirty="0" smtClean="0"/>
              <a:t>Take </a:t>
            </a:r>
            <a:r>
              <a:rPr lang="en-GB" dirty="0"/>
              <a:t>advantage of great Windows services</a:t>
            </a:r>
            <a:endParaRPr lang="en-GB" dirty="0"/>
          </a:p>
          <a:p>
            <a:pPr lvl="1"/>
            <a:r>
              <a:rPr lang="en-GB" dirty="0" smtClean="0"/>
              <a:t>Extend </a:t>
            </a:r>
            <a:r>
              <a:rPr lang="en-GB" dirty="0"/>
              <a:t>your app to take advantage of Universal Windows Platform </a:t>
            </a:r>
            <a:r>
              <a:rPr lang="en-GB" dirty="0" smtClean="0"/>
              <a:t>features</a:t>
            </a:r>
            <a:endParaRPr lang="en-GB" sz="1000" dirty="0" smtClean="0"/>
          </a:p>
          <a:p>
            <a:pPr lvl="1"/>
            <a:endParaRPr lang="en-GB" sz="1000" dirty="0" smtClean="0"/>
          </a:p>
          <a:p>
            <a:r>
              <a:rPr lang="en-GB" dirty="0" smtClean="0"/>
              <a:t>Code is open source: </a:t>
            </a:r>
            <a:endParaRPr lang="en-GB" dirty="0" smtClean="0"/>
          </a:p>
          <a:p>
            <a:r>
              <a:rPr lang="en-GB" sz="2800" dirty="0" smtClean="0"/>
              <a:t>https</a:t>
            </a:r>
            <a:r>
              <a:rPr lang="en-GB" sz="2800" dirty="0"/>
              <a:t>://github.com/Microsoft/WinObjC</a:t>
            </a:r>
            <a:r>
              <a:rPr lang="en-GB" sz="2800" dirty="0" smtClean="0"/>
              <a:t>/</a:t>
            </a:r>
            <a:endParaRPr lang="en-GB" sz="1000" dirty="0" smtClean="0"/>
          </a:p>
          <a:p>
            <a:endParaRPr lang="en-GB" sz="1000" dirty="0" smtClean="0"/>
          </a:p>
          <a:p>
            <a:r>
              <a:rPr lang="en-US" altLang="en-GB" dirty="0" smtClean="0"/>
              <a:t>C</a:t>
            </a:r>
            <a:r>
              <a:rPr lang="en-GB" dirty="0" smtClean="0"/>
              <a:t>oncept mapping for Android and iOS developers</a:t>
            </a:r>
            <a:r>
              <a:rPr lang="en-US" altLang="en-GB" dirty="0" smtClean="0"/>
              <a:t>:</a:t>
            </a:r>
            <a:endParaRPr lang="en-US" altLang="en-GB" dirty="0" smtClean="0"/>
          </a:p>
          <a:p>
            <a:r>
              <a:rPr lang="en-GB" sz="2800" dirty="0" smtClean="0"/>
              <a:t>https://docs.microsoft.com/en-us/windows/uwp/porting/android-ios-uwp-map</a:t>
            </a:r>
            <a:endParaRPr lang="en-GB" sz="2800" dirty="0" smtClean="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280660"/>
          </a:xfrm>
        </p:spPr>
        <p:txBody>
          <a:bodyPr/>
          <a:lstStyle/>
          <a:p>
            <a:r>
              <a:rPr lang="en-GB" dirty="0" smtClean="0"/>
              <a:t>Tooling to allow apps written for Android™ to run on Windows 10 Mobile with few changes required</a:t>
            </a:r>
            <a:endParaRPr lang="en-GB" dirty="0" smtClean="0"/>
          </a:p>
          <a:p>
            <a:pPr lvl="1"/>
            <a:r>
              <a:rPr lang="en-GB" dirty="0" smtClean="0"/>
              <a:t>Microsoft Interoperability library redirects calls to Google services to Microsoft services</a:t>
            </a:r>
            <a:endParaRPr lang="en-GB" dirty="0" smtClean="0"/>
          </a:p>
          <a:p>
            <a:r>
              <a:rPr lang="en-GB" dirty="0" smtClean="0"/>
              <a:t>Submit .</a:t>
            </a:r>
            <a:r>
              <a:rPr lang="en-GB" dirty="0" err="1" smtClean="0"/>
              <a:t>apk</a:t>
            </a:r>
            <a:r>
              <a:rPr lang="en-GB" dirty="0" smtClean="0"/>
              <a:t> to the Store</a:t>
            </a:r>
            <a:endParaRPr lang="en-GB" dirty="0" smtClean="0"/>
          </a:p>
          <a:p>
            <a:r>
              <a:rPr lang="en-GB" dirty="0" smtClean="0"/>
              <a:t>Extend to call subset of UWP APIs</a:t>
            </a:r>
            <a:endParaRPr lang="en-GB" dirty="0" smtClean="0"/>
          </a:p>
          <a:p>
            <a:pPr lvl="1"/>
            <a:r>
              <a:rPr lang="en-GB" dirty="0" smtClean="0"/>
              <a:t>Tiles and Notifications</a:t>
            </a:r>
            <a:endParaRPr lang="en-GB" sz="1000" dirty="0" smtClean="0"/>
          </a:p>
          <a:p>
            <a:pPr lvl="1"/>
            <a:endParaRPr lang="en-GB" altLang="en-GB" sz="1000" dirty="0" smtClean="0"/>
          </a:p>
          <a:p>
            <a:r>
              <a:rPr lang="en-US" altLang="en-GB" dirty="0" smtClean="0"/>
              <a:t>Astoria is dead however</a:t>
            </a:r>
            <a:endParaRPr lang="en-US" altLang="en-GB" dirty="0" smtClean="0"/>
          </a:p>
          <a:p>
            <a:r>
              <a:rPr lang="en-GB" sz="2800" dirty="0" smtClean="0"/>
              <a:t>https://blogs.windows.com/buildingapps/2016/02/25/an-update-on-the-developer-opportunity-and-windows-10/</a:t>
            </a:r>
            <a:endParaRPr lang="en-GB" sz="2800" dirty="0" smtClean="0"/>
          </a:p>
          <a:p>
            <a:pPr lvl="1"/>
            <a:endParaRPr lang="en-GB"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endParaRPr lang="en-GB" dirty="0" smtClean="0"/>
          </a:p>
          <a:p>
            <a:r>
              <a:rPr lang="en-GB" dirty="0" smtClean="0"/>
              <a:t>Use </a:t>
            </a:r>
            <a:r>
              <a:rPr lang="en-GB" dirty="0"/>
              <a:t>Centennial to call common UWP APIs and </a:t>
            </a:r>
            <a:r>
              <a:rPr lang="en-GB" dirty="0" smtClean="0"/>
              <a:t>services</a:t>
            </a:r>
            <a:endParaRPr lang="en-GB" dirty="0" smtClean="0"/>
          </a:p>
          <a:p>
            <a:endParaRPr lang="en-GB" dirty="0"/>
          </a:p>
          <a:p>
            <a:r>
              <a:rPr lang="en-GB" dirty="0" smtClean="0"/>
              <a:t>More information </a:t>
            </a:r>
            <a:r>
              <a:rPr lang="en-GB" smtClean="0"/>
              <a:t>coming soon…</a:t>
            </a:r>
            <a:endParaRPr lang="en-GB"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a:t>
            </a:r>
            <a:r>
              <a:rPr altLang="en-GB" dirty="0"/>
              <a:t>7</a:t>
            </a:r>
            <a:r>
              <a:rPr lang="en-GB" dirty="0"/>
              <a:t> </a:t>
            </a:r>
            <a:r>
              <a:rPr lang="en-GB" dirty="0" smtClean="0"/>
              <a:t>Editions</a:t>
            </a:r>
            <a:endParaRPr lang="en-GB" dirty="0"/>
          </a:p>
        </p:txBody>
      </p:sp>
      <p:sp>
        <p:nvSpPr>
          <p:cNvPr id="5" name="Text Placeholder 4"/>
          <p:cNvSpPr>
            <a:spLocks noGrp="1"/>
          </p:cNvSpPr>
          <p:nvPr>
            <p:ph type="body" sz="quarter" idx="10"/>
          </p:nvPr>
        </p:nvSpPr>
        <p:spPr>
          <a:xfrm>
            <a:off x="269239" y="1189177"/>
            <a:ext cx="11653523" cy="3714478"/>
          </a:xfrm>
        </p:spPr>
        <p:txBody>
          <a:bodyPr/>
          <a:lstStyle/>
          <a:p>
            <a:r>
              <a:rPr lang="en-GB" dirty="0"/>
              <a:t>Enterprise</a:t>
            </a:r>
            <a:endParaRPr lang="en-GB" dirty="0"/>
          </a:p>
          <a:p>
            <a:pPr lvl="1"/>
            <a:r>
              <a:rPr lang="en-GB" dirty="0"/>
              <a:t>Architecture </a:t>
            </a:r>
            <a:r>
              <a:rPr lang="en-GB" dirty="0" smtClean="0"/>
              <a:t>Modelling, </a:t>
            </a:r>
            <a:r>
              <a:rPr lang="en-GB" dirty="0"/>
              <a:t>Diagnostics, VSO/ALM &amp; Release Management</a:t>
            </a:r>
            <a:endParaRPr lang="en-GB" dirty="0"/>
          </a:p>
          <a:p>
            <a:r>
              <a:rPr lang="en-GB" dirty="0"/>
              <a:t>Professional</a:t>
            </a:r>
            <a:endParaRPr lang="en-GB" dirty="0"/>
          </a:p>
          <a:p>
            <a:pPr lvl="1"/>
            <a:r>
              <a:rPr lang="en-GB" dirty="0"/>
              <a:t>Architecture Validation, VSO/ALM &amp; Feedback Management</a:t>
            </a:r>
            <a:endParaRPr lang="en-GB" dirty="0"/>
          </a:p>
          <a:p>
            <a:r>
              <a:rPr lang="en-GB" dirty="0"/>
              <a:t>Community Editions</a:t>
            </a:r>
            <a:endParaRPr lang="en-GB" dirty="0"/>
          </a:p>
          <a:p>
            <a:pPr lvl="1"/>
            <a:r>
              <a:rPr lang="en-GB" dirty="0"/>
              <a:t>Visual Studio Professional Edition</a:t>
            </a:r>
            <a:endParaRPr lang="en-GB" dirty="0"/>
          </a:p>
          <a:p>
            <a:endParaRPr lang="en-GB"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algn="ctr" defTabSz="1266825"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anose="020B0502040204020203" pitchFamily="34" charset="0"/>
              <a:cs typeface="Segoe UI" panose="020B0502040204020203"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noAutofit/>
          </a:bodyPr>
          <a:lstStyle/>
          <a:p>
            <a:pPr algn="ctr" defTabSz="913130">
              <a:lnSpc>
                <a:spcPct val="90000"/>
              </a:lnSpc>
              <a:spcBef>
                <a:spcPts val="800"/>
              </a:spcBef>
            </a:pPr>
            <a:endParaRPr lang="en-US" sz="2665"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130"/>
              <a:endParaRPr lang="en-US" sz="2400"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060" fontAlgn="base">
              <a:lnSpc>
                <a:spcPct val="90000"/>
              </a:lnSpc>
              <a:spcBef>
                <a:spcPct val="0"/>
              </a:spcBef>
              <a:spcAft>
                <a:spcPct val="0"/>
              </a:spcAft>
              <a:defRPr/>
            </a:pPr>
            <a:r>
              <a:rPr lang="en-US" sz="3195"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Multiple device families</a:t>
            </a:r>
            <a:endParaRPr lang="en-US" sz="3195"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PC</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Mobile</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1" cstate="screen"/>
            <a:srcRect/>
            <a:stretch>
              <a:fillRect/>
            </a:stretch>
          </p:blipFill>
          <p:spPr>
            <a:xfrm>
              <a:off x="7766687" y="2034058"/>
              <a:ext cx="1235372" cy="661905"/>
            </a:xfrm>
            <a:prstGeom prst="rect">
              <a:avLst/>
            </a:prstGeom>
          </p:spPr>
        </p:pic>
        <p:pic>
          <p:nvPicPr>
            <p:cNvPr id="114" name="Picture 113"/>
            <p:cNvPicPr>
              <a:picLocks noChangeAspect="1"/>
            </p:cNvPicPr>
            <p:nvPr/>
          </p:nvPicPr>
          <p:blipFill>
            <a:blip r:embed="rId2" cstate="screen"/>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3" cstate="screen"/>
            <a:srcRect/>
            <a:stretch>
              <a:fill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4" cstate="screen"/>
          <a:srcRect/>
          <a:stretch>
            <a:fillRect/>
          </a:stretch>
        </p:blipFill>
        <p:spPr bwMode="auto">
          <a:xfrm>
            <a:off x="7642495" y="1350557"/>
            <a:ext cx="1518662" cy="817648"/>
          </a:xfrm>
          <a:prstGeom prst="rect">
            <a:avLst/>
          </a:prstGeom>
          <a:noFill/>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5" cstate="screen"/>
            <a:srcRect/>
            <a:stretch>
              <a:fillRect/>
            </a:stretch>
          </p:blipFill>
          <p:spPr>
            <a:xfrm>
              <a:off x="2914948" y="1816942"/>
              <a:ext cx="872345" cy="526533"/>
            </a:xfrm>
            <a:prstGeom prst="rect">
              <a:avLst/>
            </a:prstGeom>
          </p:spPr>
        </p:pic>
        <p:pic>
          <p:nvPicPr>
            <p:cNvPr id="123" name="Small Tablet"/>
            <p:cNvPicPr>
              <a:picLocks noChangeAspect="1"/>
            </p:cNvPicPr>
            <p:nvPr/>
          </p:nvPicPr>
          <p:blipFill>
            <a:blip r:embed="rId6" cstate="screen"/>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7" cstate="screen"/>
              <a:stretch>
                <a:fillRect/>
              </a:stretch>
            </p:blipFill>
            <p:spPr>
              <a:xfrm>
                <a:off x="2733414" y="1895696"/>
                <a:ext cx="432297" cy="423663"/>
              </a:xfrm>
              <a:prstGeom prst="rect">
                <a:avLst/>
              </a:prstGeom>
            </p:spPr>
          </p:pic>
          <p:pic>
            <p:nvPicPr>
              <p:cNvPr id="126" name="Phone"/>
              <p:cNvPicPr>
                <a:picLocks noChangeAspect="1"/>
              </p:cNvPicPr>
              <p:nvPr/>
            </p:nvPicPr>
            <p:blipFill>
              <a:blip r:embed="rId8" cstate="screen"/>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9" cstate="screen"/>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0" cstate="screen"/>
            <a:srcRect/>
            <a:stretch>
              <a:fillRect/>
            </a:stretch>
          </p:blipFill>
          <p:spPr>
            <a:xfrm>
              <a:off x="5017494" y="1700384"/>
              <a:ext cx="799597" cy="482619"/>
            </a:xfrm>
            <a:prstGeom prst="rect">
              <a:avLst/>
            </a:prstGeom>
          </p:spPr>
        </p:pic>
        <p:pic>
          <p:nvPicPr>
            <p:cNvPr id="138" name="Laptop"/>
            <p:cNvPicPr>
              <a:picLocks noChangeAspect="1"/>
            </p:cNvPicPr>
            <p:nvPr/>
          </p:nvPicPr>
          <p:blipFill>
            <a:blip r:embed="rId11" cstate="screen"/>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2" cstate="screen"/>
          <a:srcRect/>
          <a:stretch>
            <a:fill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noAutofit/>
            </a:bodyPr>
            <a:lstStyle/>
            <a:p>
              <a:pPr algn="ctr" defTabSz="1242060"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anose="020B0502040204020203"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060"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anose="020B0502040204020203"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3" cstate="screen"/>
            <a:stretch>
              <a:fillRect/>
            </a:stretch>
          </p:blipFill>
          <p:spPr>
            <a:xfrm>
              <a:off x="1371004" y="2409666"/>
              <a:ext cx="553359" cy="326999"/>
            </a:xfrm>
            <a:prstGeom prst="rect">
              <a:avLst/>
            </a:prstGeom>
          </p:spPr>
        </p:pic>
        <p:pic>
          <p:nvPicPr>
            <p:cNvPr id="131" name="IoT"/>
            <p:cNvPicPr>
              <a:picLocks noChangeAspect="1"/>
            </p:cNvPicPr>
            <p:nvPr/>
          </p:nvPicPr>
          <p:blipFill>
            <a:blip r:embed="rId14" cstate="screen"/>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5" cstate="screen"/>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130">
              <a:lnSpc>
                <a:spcPct val="90000"/>
              </a:lnSpc>
              <a:spcBef>
                <a:spcPts val="600"/>
              </a:spcBef>
            </a:pPr>
            <a:r>
              <a:rPr lang="en-US" sz="3195"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Universal </a:t>
            </a:r>
            <a:r>
              <a:rPr lang="en-US" sz="3195" dirty="0" smtClean="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Apps</a:t>
            </a:r>
            <a:endParaRPr lang="en-US" sz="3195"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130">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endParaRPr lang="en-US" sz="1600" dirty="0">
                <a:solidFill>
                  <a:srgbClr val="0078D7">
                    <a:lumMod val="20000"/>
                    <a:lumOff val="80000"/>
                  </a:srgbClr>
                </a:solidFill>
              </a:endParaRPr>
            </a:p>
          </p:txBody>
        </p:sp>
        <p:pic>
          <p:nvPicPr>
            <p:cNvPr id="77" name="Picture 76"/>
            <p:cNvPicPr>
              <a:picLocks noChangeAspect="1"/>
            </p:cNvPicPr>
            <p:nvPr/>
          </p:nvPicPr>
          <p:blipFill>
            <a:blip r:embed="rId16" cstate="screen"/>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7" cstate="screen"/>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130">
                <a:lnSpc>
                  <a:spcPct val="90000"/>
                </a:lnSpc>
                <a:spcBef>
                  <a:spcPts val="800"/>
                </a:spcBef>
              </a:pPr>
              <a:r>
                <a:rPr lang="en-US" sz="1600" dirty="0">
                  <a:solidFill>
                    <a:srgbClr val="0078D7">
                      <a:lumMod val="20000"/>
                      <a:lumOff val="80000"/>
                    </a:srgbClr>
                  </a:solidFill>
                </a:rPr>
                <a:t>Reuse Existing Code</a:t>
              </a:r>
              <a:endParaRPr lang="en-US" sz="1600" dirty="0">
                <a:solidFill>
                  <a:srgbClr val="0078D7">
                    <a:lumMod val="20000"/>
                    <a:lumOff val="80000"/>
                  </a:srgbClr>
                </a:solidFill>
              </a:endParaRP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130">
                <a:lnSpc>
                  <a:spcPct val="90000"/>
                </a:lnSpc>
                <a:spcBef>
                  <a:spcPts val="800"/>
                </a:spcBef>
              </a:pPr>
              <a:r>
                <a:rPr lang="en-US" sz="1600" dirty="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18" cstate="screen"/>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130">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endParaRPr lang="en-US" sz="1600"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19"/>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noAutofit/>
                </a:bodyPr>
                <a:lst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0" cstate="screen"/>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1" cstate="screen"/>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130">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endParaRPr lang="en-US" sz="1600"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p:spPr>
            <p:txBody>
              <a:bodyPr vert="horz" wrap="square" lIns="124256" tIns="62128" rIns="124256" bIns="62128" numCol="1" anchor="t" anchorCtr="0" compatLnSpc="1"/>
              <a:lst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2" cstate="screen"/>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3"/>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4" cstate="screen"/>
            <a:srcRect/>
            <a:stretch>
              <a:fill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5" cstate="screen"/>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6" cstate="screen"/>
            <a:stretch>
              <a:fillRect/>
            </a:stretch>
          </p:blipFill>
          <p:spPr bwMode="ltGray">
            <a:xfrm>
              <a:off x="8656422" y="2030494"/>
              <a:ext cx="3101655" cy="1731844"/>
            </a:xfrm>
            <a:prstGeom prst="rect">
              <a:avLst/>
            </a:prstGeom>
            <a:noFill/>
            <a:ln>
              <a:noFill/>
            </a:ln>
          </p:spPr>
        </p:pic>
      </p:grpSp>
      <p:pic>
        <p:nvPicPr>
          <p:cNvPr id="210" name="PPI"/>
          <p:cNvPicPr>
            <a:picLocks noChangeAspect="1"/>
          </p:cNvPicPr>
          <p:nvPr/>
        </p:nvPicPr>
        <p:blipFill>
          <a:blip r:embed="rId27" cstate="screen"/>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28" cstate="screen"/>
          <a:srcRect/>
          <a:stretch>
            <a:fill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noAutofit/>
            </a:bodyPr>
            <a:lstStyle/>
            <a:p>
              <a:pPr algn="ctr" defTabSz="912495"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212" name="Picture 211"/>
            <p:cNvPicPr>
              <a:picLocks noChangeAspect="1"/>
            </p:cNvPicPr>
            <p:nvPr/>
          </p:nvPicPr>
          <p:blipFill>
            <a:blip r:embed="rId29" cstate="screen"/>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0" cstate="screen"/>
          <a:srcRect r="10956" b="15432"/>
          <a:stretch>
            <a:fillRect/>
          </a:stretch>
        </p:blipFill>
        <p:spPr>
          <a:xfrm>
            <a:off x="6024456" y="919647"/>
            <a:ext cx="1547119" cy="984057"/>
          </a:xfrm>
          <a:prstGeom prst="rect">
            <a:avLst/>
          </a:prstGeom>
        </p:spPr>
      </p:pic>
      <p:pic>
        <p:nvPicPr>
          <p:cNvPr id="102" name="Picture 101"/>
          <p:cNvPicPr>
            <a:picLocks noChangeAspect="1"/>
          </p:cNvPicPr>
          <p:nvPr/>
        </p:nvPicPr>
        <p:blipFill rotWithShape="1">
          <a:blip r:embed="rId30" cstate="screen"/>
          <a:srcRect r="10956" b="15432"/>
          <a:stretch>
            <a:fillRect/>
          </a:stretch>
        </p:blipFill>
        <p:spPr>
          <a:xfrm>
            <a:off x="6024456" y="919647"/>
            <a:ext cx="1547119" cy="984057"/>
          </a:xfrm>
          <a:prstGeom prst="rect">
            <a:avLst/>
          </a:prstGeom>
        </p:spPr>
      </p:pic>
      <p:pic>
        <p:nvPicPr>
          <p:cNvPr id="103" name="Picture 102"/>
          <p:cNvPicPr>
            <a:picLocks noChangeAspect="1"/>
          </p:cNvPicPr>
          <p:nvPr/>
        </p:nvPicPr>
        <p:blipFill>
          <a:blip r:embed="rId31" cstate="screen"/>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2" cstate="screen"/>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3" cstate="screen"/>
          <a:stretch>
            <a:fillRect/>
          </a:stretch>
        </p:blipFill>
        <p:spPr>
          <a:xfrm>
            <a:off x="1448396" y="919647"/>
            <a:ext cx="869274" cy="667478"/>
          </a:xfrm>
          <a:prstGeom prst="rect">
            <a:avLst/>
          </a:prstGeom>
        </p:spPr>
      </p:pic>
      <p:pic>
        <p:nvPicPr>
          <p:cNvPr id="106" name="Picture 105"/>
          <p:cNvPicPr>
            <a:picLocks noChangeAspect="1"/>
          </p:cNvPicPr>
          <p:nvPr/>
        </p:nvPicPr>
        <p:blipFill>
          <a:blip r:embed="rId34" cstate="screen"/>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5" cstate="screen"/>
          <a:srcRect/>
          <a:stretch>
            <a:fillRect/>
          </a:stretch>
        </p:blipFill>
        <p:spPr>
          <a:xfrm>
            <a:off x="2749105" y="919649"/>
            <a:ext cx="852254" cy="848917"/>
          </a:xfrm>
          <a:prstGeom prst="rect">
            <a:avLst/>
          </a:prstGeom>
        </p:spPr>
      </p:pic>
      <p:pic>
        <p:nvPicPr>
          <p:cNvPr id="140" name="Picture 139"/>
          <p:cNvPicPr>
            <a:picLocks noChangeAspect="1"/>
          </p:cNvPicPr>
          <p:nvPr/>
        </p:nvPicPr>
        <p:blipFill rotWithShape="1">
          <a:blip r:embed="rId36" cstate="screen"/>
          <a:srcRect/>
          <a:stretch>
            <a:fill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130">
              <a:lnSpc>
                <a:spcPct val="90000"/>
              </a:lnSpc>
              <a:spcBef>
                <a:spcPts val="600"/>
              </a:spcBef>
            </a:pPr>
            <a:r>
              <a:rPr lang="en-US" sz="3195" dirty="0">
                <a:solidFill>
                  <a:srgbClr val="0070C0"/>
                </a:solidFill>
                <a:ea typeface="Segoe UI" panose="020B0502040204020203" pitchFamily="34" charset="0"/>
                <a:cs typeface="Segoe UI Light" panose="020B0502040204020203" pitchFamily="34" charset="0"/>
              </a:rPr>
              <a:t>One Universal Windows Platform</a:t>
            </a:r>
            <a:endParaRPr lang="en-US" sz="3195" dirty="0">
              <a:solidFill>
                <a:srgbClr val="0070C0"/>
              </a:solidFill>
              <a:ea typeface="Segoe UI"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5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15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35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45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5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6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65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75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8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9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30"/>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GB" dirty="0"/>
              <a:t> Developer unlock</a:t>
            </a:r>
            <a:endParaRPr lang="en-GB" dirty="0"/>
          </a:p>
        </p:txBody>
      </p:sp>
      <p:pic>
        <p:nvPicPr>
          <p:cNvPr id="3" name="图片 2" descr="devmode-mob"/>
          <p:cNvPicPr>
            <a:picLocks noChangeAspect="1"/>
          </p:cNvPicPr>
          <p:nvPr/>
        </p:nvPicPr>
        <p:blipFill>
          <a:blip r:embed="rId1"/>
          <a:stretch>
            <a:fillRect/>
          </a:stretch>
        </p:blipFill>
        <p:spPr>
          <a:xfrm>
            <a:off x="1118870" y="1490345"/>
            <a:ext cx="3136265" cy="4951730"/>
          </a:xfrm>
          <a:prstGeom prst="rect">
            <a:avLst/>
          </a:prstGeom>
        </p:spPr>
      </p:pic>
      <p:pic>
        <p:nvPicPr>
          <p:cNvPr id="4" name="图片 3" descr="devmode-pc-options"/>
          <p:cNvPicPr>
            <a:picLocks noChangeAspect="1"/>
          </p:cNvPicPr>
          <p:nvPr/>
        </p:nvPicPr>
        <p:blipFill>
          <a:blip r:embed="rId2"/>
          <a:stretch>
            <a:fillRect/>
          </a:stretch>
        </p:blipFill>
        <p:spPr>
          <a:xfrm>
            <a:off x="4817110" y="1490345"/>
            <a:ext cx="4542790" cy="4951730"/>
          </a:xfrm>
          <a:prstGeom prst="rect">
            <a:avLst/>
          </a:prstGeom>
        </p:spPr>
      </p:pic>
      <p:sp>
        <p:nvSpPr>
          <p:cNvPr id="5" name="Rectangle 13"/>
          <p:cNvSpPr/>
          <p:nvPr/>
        </p:nvSpPr>
        <p:spPr bwMode="auto">
          <a:xfrm>
            <a:off x="1149350" y="5143500"/>
            <a:ext cx="1829435" cy="360045"/>
          </a:xfrm>
          <a:prstGeom prst="rect">
            <a:avLst/>
          </a:prstGeom>
          <a:noFill/>
          <a:ln w="76200">
            <a:solidFill>
              <a:schemeClr val="bg1"/>
            </a:solidFill>
            <a:headEnd type="none" w="med" len="med"/>
            <a:tailEnd type="none" w="med" len="med"/>
          </a:ln>
          <a:effectLst/>
          <a:extLst>
            <a:ext uri="{909E8E84-426E-40DD-AFC4-6F175D3DCCD1}">
              <a14:hiddenFill xmlns:a14="http://schemas.microsoft.com/office/drawing/2010/main">
                <a:solidFill>
                  <a:schemeClr val="bg1"/>
                </a:solidFill>
              </a14:hiddenFill>
            </a:ext>
          </a:ex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p>
            <a:pPr algn="ctr" defTabSz="913130"/>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Where can I develop?</a:t>
            </a:r>
            <a:endParaRPr lang="en-GB" dirty="0"/>
          </a:p>
        </p:txBody>
      </p:sp>
      <p:sp>
        <p:nvSpPr>
          <p:cNvPr id="6" name="Text Placeholder 5"/>
          <p:cNvSpPr>
            <a:spLocks noGrp="1"/>
          </p:cNvSpPr>
          <p:nvPr>
            <p:ph type="body" sz="quarter" idx="10"/>
          </p:nvPr>
        </p:nvSpPr>
        <p:spPr>
          <a:xfrm>
            <a:off x="269239" y="1189177"/>
            <a:ext cx="11653523" cy="3045460"/>
          </a:xfrm>
        </p:spPr>
        <p:txBody>
          <a:bodyPr/>
          <a:lstStyle/>
          <a:p>
            <a:r>
              <a:rPr lang="en-GB" dirty="0"/>
              <a:t>Windows 10</a:t>
            </a:r>
            <a:endParaRPr lang="en-GB" dirty="0"/>
          </a:p>
          <a:p>
            <a:pPr lvl="1"/>
            <a:r>
              <a:rPr lang="en-GB" dirty="0"/>
              <a:t>Requires Visual Studio 201</a:t>
            </a:r>
            <a:r>
              <a:rPr lang="en-US" altLang="en-GB" dirty="0"/>
              <a:t>7</a:t>
            </a:r>
            <a:r>
              <a:rPr lang="en-GB" dirty="0"/>
              <a:t> </a:t>
            </a:r>
            <a:endParaRPr lang="en-GB" dirty="0"/>
          </a:p>
          <a:p>
            <a:r>
              <a:rPr lang="en-GB" dirty="0"/>
              <a:t>Windows 8.1 &amp; Windows Server 2012 R2</a:t>
            </a:r>
            <a:endParaRPr lang="en-GB" dirty="0"/>
          </a:p>
          <a:p>
            <a:pPr lvl="1"/>
            <a:r>
              <a:rPr lang="en-GB" dirty="0"/>
              <a:t>The Visual Studio designer does not function</a:t>
            </a:r>
            <a:endParaRPr lang="en-GB" dirty="0"/>
          </a:p>
          <a:p>
            <a:pPr lvl="1"/>
            <a:r>
              <a:rPr lang="en-GB" dirty="0"/>
              <a:t>Debugging requires a Windows 10 device or Remote Debugging Tools</a:t>
            </a:r>
            <a:endParaRPr lang="en-GB" dirty="0"/>
          </a:p>
          <a:p>
            <a:endParaRPr lang="en-GB" dirty="0"/>
          </a:p>
        </p:txBody>
      </p:sp>
      <p:pic>
        <p:nvPicPr>
          <p:cNvPr id="4" name="图片 3" descr="v2-5035c1797cea4d8e4ace4378deafb7d7_hd"/>
          <p:cNvPicPr>
            <a:picLocks noChangeAspect="1"/>
          </p:cNvPicPr>
          <p:nvPr/>
        </p:nvPicPr>
        <p:blipFill>
          <a:blip r:embed="rId1"/>
          <a:stretch>
            <a:fillRect/>
          </a:stretch>
        </p:blipFill>
        <p:spPr>
          <a:xfrm>
            <a:off x="5047615" y="4234815"/>
            <a:ext cx="2099945" cy="1978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smtClean="0"/>
              <a:t>https://developer.microsoft.com/en-us/windows</a:t>
            </a:r>
            <a:endParaRPr lang="en-GB" sz="4400" dirty="0" smtClean="0"/>
          </a:p>
        </p:txBody>
      </p:sp>
      <p:pic>
        <p:nvPicPr>
          <p:cNvPr id="3" name="图片 1"/>
          <p:cNvPicPr>
            <a:picLocks noChangeAspect="1"/>
          </p:cNvPicPr>
          <p:nvPr/>
        </p:nvPicPr>
        <p:blipFill>
          <a:blip r:embed="rId1"/>
          <a:stretch>
            <a:fillRect/>
          </a:stretch>
        </p:blipFill>
        <p:spPr>
          <a:xfrm>
            <a:off x="876935" y="1546860"/>
            <a:ext cx="10068560" cy="442341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Windows 10</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prstClr val="white"/>
                </a:solidFill>
                <a:effectLst/>
                <a:uLnTx/>
                <a:uFillTx/>
                <a:latin typeface="Calibri" panose="020F0502020204030204"/>
                <a:ea typeface="+mn-ea"/>
                <a:cs typeface="+mn-cs"/>
              </a:rPr>
              <a:t>operating system</a:t>
            </a:r>
            <a:endParaRPr kumimoji="0" lang="en-US" sz="105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srgbClr val="1F497D"/>
                  </a:solidFill>
                  <a:effectLst/>
                  <a:uLnTx/>
                  <a:uFillTx/>
                  <a:latin typeface="Calibri" panose="020F0502020204030204"/>
                  <a:ea typeface="+mn-ea"/>
                  <a:cs typeface="+mn-cs"/>
                </a:rPr>
                <a:t>Bridging technologies</a:t>
              </a:r>
              <a:endParaRPr kumimoji="0" lang="en-US" sz="1800" b="0" i="0" u="none" strike="noStrike" kern="0" cap="none" spc="0" normalizeH="0" baseline="0" noProof="0" dirty="0" smtClean="0">
                <a:ln>
                  <a:noFill/>
                </a:ln>
                <a:solidFill>
                  <a:srgbClr val="1F497D"/>
                </a:solidFill>
                <a:effectLst/>
                <a:uLnTx/>
                <a:uFillTx/>
                <a:latin typeface="Calibri" panose="020F0502020204030204"/>
                <a:ea typeface="+mn-ea"/>
                <a:cs typeface="+mn-cs"/>
              </a:endParaRP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500" b="0" i="0" u="none" strike="noStrike" kern="0" cap="none" spc="0" normalizeH="0" baseline="0" noProof="0" dirty="0" smtClean="0">
                    <a:ln>
                      <a:noFill/>
                    </a:ln>
                    <a:solidFill>
                      <a:schemeClr val="bg1"/>
                    </a:solidFill>
                    <a:effectLst/>
                    <a:uLnTx/>
                    <a:uFillTx/>
                    <a:latin typeface="Calibri" panose="020F0502020204030204"/>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schemeClr val="bg1"/>
                    </a:solidFill>
                    <a:effectLst/>
                    <a:uLnTx/>
                    <a:uFillTx/>
                    <a:latin typeface="Calibri" panose="020F0502020204030204"/>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500" b="0" i="0" u="none" strike="noStrike" kern="0" cap="none" spc="0" normalizeH="0" baseline="0" noProof="0" dirty="0" smtClean="0">
                    <a:ln>
                      <a:noFill/>
                    </a:ln>
                    <a:solidFill>
                      <a:schemeClr val="bg1"/>
                    </a:solidFill>
                    <a:effectLst/>
                    <a:uLnTx/>
                    <a:uFillTx/>
                    <a:latin typeface="Calibri" panose="020F0502020204030204"/>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schemeClr val="bg1"/>
                    </a:solidFill>
                    <a:effectLst/>
                    <a:uLnTx/>
                    <a:uFillTx/>
                    <a:latin typeface="Calibri" panose="020F0502020204030204"/>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500" b="0" i="0" u="none" strike="noStrike" kern="0" cap="none" spc="0" normalizeH="0" baseline="0" noProof="0" dirty="0" smtClean="0">
                    <a:ln>
                      <a:noFill/>
                    </a:ln>
                    <a:solidFill>
                      <a:schemeClr val="bg1"/>
                    </a:solidFill>
                    <a:effectLst/>
                    <a:uLnTx/>
                    <a:uFillTx/>
                    <a:latin typeface="Calibri" panose="020F0502020204030204"/>
                    <a:ea typeface="+mn-ea"/>
                    <a:cs typeface="+mn-cs"/>
                  </a:rPr>
                  <a:t>Java</a:t>
                </a:r>
                <a:endParaRPr kumimoji="0" lang="en-US" sz="1500" b="0" i="0" u="none" strike="noStrike" kern="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schemeClr val="bg1"/>
                    </a:solidFill>
                    <a:effectLst/>
                    <a:uLnTx/>
                    <a:uFillTx/>
                    <a:latin typeface="Calibri" panose="020F0502020204030204"/>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500" b="0" i="0" u="none" strike="noStrike" kern="0" cap="none" spc="0" normalizeH="0" baseline="0" noProof="0" dirty="0" err="1" smtClean="0">
                    <a:ln>
                      <a:noFill/>
                    </a:ln>
                    <a:solidFill>
                      <a:schemeClr val="bg1"/>
                    </a:solidFill>
                    <a:effectLst/>
                    <a:uLnTx/>
                    <a:uFillTx/>
                    <a:latin typeface="Calibri" panose="020F0502020204030204"/>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schemeClr val="bg1"/>
                    </a:solidFill>
                    <a:effectLst/>
                    <a:uLnTx/>
                    <a:uFillTx/>
                    <a:latin typeface="Calibri" panose="020F0502020204030204"/>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panose="020F0502020204030204"/>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Universal Windows Platform</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WWA</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C++</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1050" b="0" i="0" u="none" strike="noStrike" kern="0" cap="none" spc="0" normalizeH="0" baseline="0" noProof="0" dirty="0" smtClean="0">
                  <a:ln>
                    <a:noFill/>
                  </a:ln>
                  <a:solidFill>
                    <a:prstClr val="white"/>
                  </a:solidFill>
                  <a:effectLst/>
                  <a:uLnTx/>
                  <a:uFillTx/>
                  <a:latin typeface="Calibri" panose="020F0502020204030204"/>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900" b="0" i="0" u="none" strike="noStrike" kern="0" cap="none" spc="0" normalizeH="0" baseline="0" noProof="0" dirty="0" smtClean="0">
                  <a:ln>
                    <a:noFill/>
                  </a:ln>
                  <a:solidFill>
                    <a:prstClr val="white"/>
                  </a:solidFill>
                  <a:effectLst/>
                  <a:uLnTx/>
                  <a:uFillTx/>
                  <a:latin typeface="Calibri" panose="020F0502020204030204"/>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HTML</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DirectX</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XAML</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C++</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900" b="0" i="0" u="none" strike="noStrike" kern="0" cap="none" spc="0" normalizeH="0" baseline="0" noProof="0" dirty="0" smtClean="0">
                  <a:ln>
                    <a:noFill/>
                  </a:ln>
                  <a:solidFill>
                    <a:prstClr val="white"/>
                  </a:solidFill>
                  <a:effectLst/>
                  <a:uLnTx/>
                  <a:uFillTx/>
                  <a:latin typeface="Calibri" panose="020F0502020204030204"/>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MFC</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WF</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WPF</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noAutofit/>
            </a:bodyPr>
            <a:lstStyle/>
            <a:p>
              <a:pPr marL="0" marR="0" lvl="0" indent="0" algn="ctr" defTabSz="457200" eaLnBrk="1" fontAlgn="base" latinLnBrk="0" hangingPunct="1">
                <a:lnSpc>
                  <a:spcPct val="90000"/>
                </a:lnSpc>
                <a:spcBef>
                  <a:spcPts val="450"/>
                </a:spcBef>
                <a:spcAft>
                  <a:spcPct val="0"/>
                </a:spcAft>
                <a:buClrTx/>
                <a:buSzTx/>
                <a:buFontTx/>
                <a:buNone/>
                <a:defRPr/>
              </a:pPr>
              <a:r>
                <a:rPr kumimoji="0" lang="en-US" sz="1800" b="0" i="0" u="none" strike="noStrike" kern="0" cap="none" spc="0" normalizeH="0" baseline="0" noProof="0" dirty="0" err="1" smtClean="0">
                  <a:ln>
                    <a:noFill/>
                  </a:ln>
                  <a:solidFill>
                    <a:prstClr val="white"/>
                  </a:solidFill>
                  <a:effectLst/>
                  <a:uLnTx/>
                  <a:uFillTx/>
                  <a:latin typeface="Calibri" panose="020F0502020204030204"/>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defRPr/>
              </a:pPr>
              <a:r>
                <a:rPr kumimoji="0" lang="en-US" sz="900" b="0" i="0" u="none" strike="noStrike" kern="0" cap="none" spc="0" normalizeH="0" baseline="0" noProof="0" dirty="0" smtClean="0">
                  <a:ln>
                    <a:noFill/>
                  </a:ln>
                  <a:solidFill>
                    <a:prstClr val="white"/>
                  </a:solidFill>
                  <a:effectLst/>
                  <a:uLnTx/>
                  <a:uFillTx/>
                  <a:latin typeface="Calibri" panose="020F0502020204030204"/>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endParaRPr lang="en-GB" dirty="0"/>
          </a:p>
          <a:p>
            <a:r>
              <a:rPr lang="en-GB" dirty="0"/>
              <a:t>A guaranteed API surface</a:t>
            </a:r>
            <a:endParaRPr lang="en-GB" dirty="0"/>
          </a:p>
          <a:p>
            <a:r>
              <a:rPr lang="en-GB" dirty="0"/>
              <a:t>The same on all devices</a:t>
            </a:r>
            <a:endParaRPr lang="en-GB" dirty="0"/>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Phone</a:t>
              </a:r>
              <a:endParaRPr lang="en-US" sz="2000" dirty="0"/>
            </a:p>
            <a:p>
              <a:pPr algn="ctr">
                <a:lnSpc>
                  <a:spcPct val="90000"/>
                </a:lnSpc>
                <a:spcBef>
                  <a:spcPts val="600"/>
                </a:spcBef>
              </a:pPr>
              <a:r>
                <a:rPr lang="en-US" sz="1400" dirty="0"/>
                <a:t>Device</a:t>
              </a:r>
              <a:endParaRPr lang="en-US" sz="2000"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Xbox</a:t>
              </a:r>
              <a:endParaRPr lang="en-US" sz="2000" dirty="0"/>
            </a:p>
            <a:p>
              <a:pPr algn="ctr">
                <a:lnSpc>
                  <a:spcPct val="90000"/>
                </a:lnSpc>
                <a:spcBef>
                  <a:spcPts val="600"/>
                </a:spcBef>
              </a:pPr>
              <a:r>
                <a:rPr lang="en-US" sz="1400" dirty="0"/>
                <a:t>Device</a:t>
              </a:r>
              <a:endParaRPr lang="en-US" sz="2000"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Desktop</a:t>
              </a:r>
              <a:endParaRPr lang="en-US" sz="2000" dirty="0"/>
            </a:p>
            <a:p>
              <a:pPr algn="ctr">
                <a:lnSpc>
                  <a:spcPct val="90000"/>
                </a:lnSpc>
                <a:spcBef>
                  <a:spcPts val="600"/>
                </a:spcBef>
              </a:pPr>
              <a:r>
                <a:rPr lang="en-US" sz="1400" dirty="0"/>
                <a:t>Device</a:t>
              </a:r>
              <a:endParaRPr lang="en-US" sz="2000"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t>Windows Core</a:t>
              </a:r>
              <a:endParaRPr lang="en-US" sz="2000" dirty="0"/>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lnSpc>
                  <a:spcPct val="90000"/>
                </a:lnSpc>
                <a:spcBef>
                  <a:spcPts val="600"/>
                </a:spcBef>
              </a:pPr>
              <a:r>
                <a:rPr lang="en-US" sz="2000" dirty="0">
                  <a:solidFill>
                    <a:schemeClr val="bg1"/>
                  </a:solidFill>
                </a:rPr>
                <a:t>Universal Windows Platform</a:t>
              </a:r>
              <a:endParaRPr lang="en-US" sz="2000" dirty="0">
                <a:solidFill>
                  <a:schemeClr val="bg1"/>
                </a:solidFill>
              </a:endParaRP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solidFill>
                <a:schemeClr val="tx1"/>
              </a:solidFill>
            </a:endParaRPr>
          </a:p>
        </p:txBody>
      </p:sp>
      <p:pic>
        <p:nvPicPr>
          <p:cNvPr id="4" name="Picture 3"/>
          <p:cNvPicPr>
            <a:picLocks noChangeAspect="1"/>
          </p:cNvPicPr>
          <p:nvPr/>
        </p:nvPicPr>
        <p:blipFill>
          <a:blip r:embed="rId1" cstate="screen"/>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2" cstate="screen"/>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960"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Storage</a:t>
            </a:r>
            <a:endParaRPr lang="en-GB" sz="196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DirectX 12</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Speech and Cortana</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Networking</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NFC and Bluetooth</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960"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Holographic</a:t>
            </a:r>
            <a:endParaRPr lang="en-GB" sz="196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Audio and Video</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Appointments/Calendar</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Authentication Broker</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Background Transfer</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rPr>
              <a:t>Sensors: Accelerometer, light, magnet …</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Tiles and Notifications</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App to App and App Services</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Inking</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Maps and Location</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XAML</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Background Tasks</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Data Roaming</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rPr>
              <a:t>Data.XML</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rPr>
              <a:t>Media Casting</a:t>
            </a:r>
            <a:endParaRPr lang="en-GB" sz="176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endParaRPr lang="en-GB" dirty="0" smtClean="0">
              <a:gradFill>
                <a:gsLst>
                  <a:gs pos="2917">
                    <a:schemeClr val="tx1"/>
                  </a:gs>
                  <a:gs pos="30000">
                    <a:schemeClr val="tx1"/>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130">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130">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130">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endParaRPr lang="en-US" sz="3730" dirty="0">
              <a:solidFill>
                <a:srgbClr val="000000"/>
              </a:solidFill>
              <a:highlight>
                <a:srgbClr val="FFFFFF"/>
              </a:highlight>
              <a:latin typeface="Consolas" panose="020B0609020204030204" pitchFamily="49" charset="0"/>
            </a:endParaRPr>
          </a:p>
          <a:p>
            <a:pPr marL="0" indent="0" defTabSz="913130">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endParaRPr lang="en-US" sz="3730" dirty="0">
              <a:solidFill>
                <a:srgbClr val="000000"/>
              </a:solidFill>
              <a:highlight>
                <a:srgbClr val="FFFFFF"/>
              </a:highlight>
              <a:latin typeface="Consolas" panose="020B0609020204030204" pitchFamily="49" charset="0"/>
            </a:endParaRPr>
          </a:p>
          <a:p>
            <a:pPr marL="0" indent="0" defTabSz="913130">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endParaRPr lang="en-US" sz="3730" dirty="0">
              <a:solidFill>
                <a:srgbClr val="0000FF"/>
              </a:solidFill>
              <a:highlight>
                <a:srgbClr val="FFFFFF"/>
              </a:highlight>
              <a:latin typeface="Consolas" panose="020B0609020204030204" pitchFamily="49" charset="0"/>
            </a:endParaRPr>
          </a:p>
          <a:p>
            <a:pPr marL="0" indent="0" defTabSz="913130">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130">
              <a:spcBef>
                <a:spcPts val="0"/>
              </a:spcBef>
              <a:buNone/>
            </a:pPr>
            <a:endParaRPr lang="en-US" sz="3195" dirty="0">
              <a:solidFill>
                <a:srgbClr val="0000FF"/>
              </a:solidFill>
              <a:highlight>
                <a:srgbClr val="FFFFFF"/>
              </a:highligh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lIns="91440" tIns="91440" rIns="34294" bIns="34294" anchor="b" anchorCtr="0"/>
      <a:lstStyle>
        <a:defPPr defTabSz="932180">
          <a:defRPr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6615</Words>
  <Application>WPS 演示</Application>
  <PresentationFormat>Widescreen</PresentationFormat>
  <Paragraphs>547</Paragraphs>
  <Slides>43</Slides>
  <Notes>38</Notes>
  <HiddenSlides>0</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43</vt:i4>
      </vt:variant>
    </vt:vector>
  </HeadingPairs>
  <TitlesOfParts>
    <vt:vector size="66" baseType="lpstr">
      <vt:lpstr>Arial</vt:lpstr>
      <vt:lpstr>宋体</vt:lpstr>
      <vt:lpstr>Wingdings</vt:lpstr>
      <vt:lpstr>Segoe UI</vt:lpstr>
      <vt:lpstr>Segoe UI Semilight</vt:lpstr>
      <vt:lpstr>Segoe UI Light</vt:lpstr>
      <vt:lpstr>MS PGothic</vt:lpstr>
      <vt:lpstr>Consolas</vt:lpstr>
      <vt:lpstr>Avenir LT Pro 45 Book</vt:lpstr>
      <vt:lpstr>Segoe UI Semibold</vt:lpstr>
      <vt:lpstr>Segoe Pro Light</vt:lpstr>
      <vt:lpstr>Arial</vt:lpstr>
      <vt:lpstr>Segoe UI Light</vt:lpstr>
      <vt:lpstr>Calibri</vt:lpstr>
      <vt:lpstr>微软雅黑</vt:lpstr>
      <vt:lpstr>Arial Unicode MS</vt:lpstr>
      <vt:lpstr>Calibri</vt:lpstr>
      <vt:lpstr>Segoe UI</vt:lpstr>
      <vt:lpstr>Segoe Print</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演示文稿</vt:lpstr>
      <vt:lpstr>PowerPoint 演示文稿</vt:lpstr>
      <vt:lpstr>PowerPoint 演示文稿</vt:lpstr>
      <vt:lpstr>Universal Windows Platform </vt:lpstr>
      <vt:lpstr>A whole lot of APIs…</vt:lpstr>
      <vt:lpstr>Apps don't target Windows 10,  apps target the UWP</vt:lpstr>
      <vt:lpstr>PowerPoint 演示文稿</vt:lpstr>
      <vt:lpstr>Adaptive design </vt:lpstr>
      <vt:lpstr>The Universal Windows Platform can update at its own cadence</vt:lpstr>
      <vt:lpstr>Windows app </vt:lpstr>
      <vt:lpstr>Universal Windows Platform </vt:lpstr>
      <vt:lpstr>PowerPoint 演示文稿</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演示文稿</vt:lpstr>
      <vt:lpstr>Test capabilities at runtime </vt:lpstr>
      <vt:lpstr>Microsoft Edge and Web Platform</vt:lpstr>
      <vt:lpstr>Microsoft EdgeHTML</vt:lpstr>
      <vt:lpstr>PowerPoint 演示文稿</vt:lpstr>
      <vt:lpstr>PowerPoint 演示文稿</vt:lpstr>
      <vt:lpstr>Bridging Technologies</vt:lpstr>
      <vt:lpstr>PowerPoint 演示文稿</vt:lpstr>
      <vt:lpstr>Demo Microsoft Edge, Hosted web apps</vt:lpstr>
      <vt:lpstr>Windows Bridge for iOS (previously known as ‘Project Islandwood’)</vt:lpstr>
      <vt:lpstr>Windows Bridge for Android (a.k.a. Project Astoria)</vt:lpstr>
      <vt:lpstr>Project Centennial</vt:lpstr>
      <vt:lpstr>Development tools</vt:lpstr>
      <vt:lpstr>Visual Studio 2017 Editions</vt:lpstr>
      <vt:lpstr> Developer unlock</vt:lpstr>
      <vt:lpstr>Where can I develop?</vt:lpstr>
      <vt:lpstr>https://developer.microsoft.com/en-us/windows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zhoulin</cp:lastModifiedBy>
  <cp:revision>6</cp:revision>
  <dcterms:created xsi:type="dcterms:W3CDTF">2015-08-17T14:45:00Z</dcterms:created>
  <dcterms:modified xsi:type="dcterms:W3CDTF">2018-03-03T02:30:55Z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